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Noto Sans T Chinese Bold" panose="020B0800000000000000" pitchFamily="34" charset="-128"/>
      <p:regular r:id="rId33"/>
      <p:bold r:id="rId34"/>
    </p:embeddedFont>
    <p:embeddedFont>
      <p:font typeface="WenQuanYi" panose="020B0606030804020204" pitchFamily="34" charset="-128"/>
      <p:regular r:id="rId35"/>
    </p:embeddedFont>
    <p:embeddedFont>
      <p:font typeface="Calibri" panose="020F0502020204030204" pitchFamily="34" charset="0"/>
      <p:regular r:id="rId36"/>
      <p:bold r:id="rId37"/>
      <p:italic r:id="rId38"/>
      <p:boldItalic r:id="rId39"/>
    </p:embeddedFont>
    <p:embeddedFont>
      <p:font typeface="Canva Sans" panose="020B0503030501040103" pitchFamily="34" charset="0"/>
      <p:regular r:id="rId40"/>
    </p:embeddedFont>
    <p:embeddedFont>
      <p:font typeface="Canva Sans Bold" panose="020B0803030501040103" pitchFamily="34" charset="0"/>
      <p:regular r:id="rId41"/>
      <p:bold r:id="rId42"/>
    </p:embeddedFont>
    <p:embeddedFont>
      <p:font typeface="Kollektif" panose="020B0604020101010102" pitchFamily="34" charset="77"/>
      <p:regular r:id="rId43"/>
    </p:embeddedFont>
    <p:embeddedFont>
      <p:font typeface="Kollektif Bold" panose="020B0604020101010102" pitchFamily="34" charset="77"/>
      <p:regular r:id="rId44"/>
      <p:bold r:id="rId45"/>
    </p:embeddedFont>
    <p:embeddedFont>
      <p:font typeface="Open Sans Bold" panose="020B0806030504020204" pitchFamily="34" charset="0"/>
      <p:regular r:id="rId46"/>
      <p:bold r:id="rId47"/>
    </p:embeddedFont>
    <p:embeddedFont>
      <p:font typeface="TT Commons Pro" panose="020B0103030102020204" pitchFamily="34" charset="77"/>
      <p:regular r:id="rId48"/>
    </p:embeddedFont>
    <p:embeddedFont>
      <p:font typeface="TT Commons Pro Bold" panose="020B0103030102020204" pitchFamily="34" charset="77"/>
      <p:regular r:id="rId49"/>
      <p:bold r:id="rId50"/>
    </p:embeddedFont>
    <p:embeddedFont>
      <p:font typeface="TT Commons Pro Italics" panose="020B0103030102020204" pitchFamily="34" charset="77"/>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03" autoAdjust="0"/>
  </p:normalViewPr>
  <p:slideViewPr>
    <p:cSldViewPr>
      <p:cViewPr varScale="1">
        <p:scale>
          <a:sx n="72" d="100"/>
          <a:sy n="72" d="100"/>
        </p:scale>
        <p:origin x="76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question we are trying to answer is “what needs to happen for the Therapeutic Alliance score between patient and therapist to be high?” This involves identifying and understanding the dynamics and characteristics that foster a strong therapeutic alliance, which is crucial for effective treatment outcomes.</a:t>
            </a:r>
          </a:p>
          <a:p>
            <a:endParaRPr lang="en-US"/>
          </a:p>
          <a:p>
            <a:r>
              <a:rPr lang="en-US"/>
              <a:t>In other words, we need a model that explains the relationship between Therapeutic Alliance scores and factors related to the patient and therapist.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reason that causing lots of the TA scores is the scores came from some specify assessments likes BR-WAI,  might not have this data for patients without assined those assessment. </a:t>
            </a:r>
          </a:p>
          <a:p>
            <a:r>
              <a:rPr lang="en-US"/>
              <a:t>Besides, missing data in the gender and occupation columns occur when these specifics are not included in the questions answered by patients by any consideration. </a:t>
            </a:r>
          </a:p>
          <a:p>
            <a:r>
              <a:rPr lang="en-US"/>
              <a:t>Since the diagnosis information got from the most frequently given assessments for each patients, if the assessments that typically include diagnosis information are not completed, this leads to missing entries.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next im gonna introduce the models and results. In total, we had 3 relatively trials on different models and feature selections. I’m gonna introduce those 3 stages one by one.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stage, we did at the second week since project started. This is the very first trial, we use the linear regression model and random forest model. And used initial assessment score and code only to predict the score. The result were pretty pad. None of them can achieve the adjusted R squared higher than 16%. In comparison, the linear regression model performs even a little better than random forest. After this stage, we thought that the bad performance could primarily because of not enough features.  Only two features, initial assessment score and code are not enough and not informative to handle the predictions.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in stage 2, we tried to extract more information from the open-ened questions and answers from the dataset, and label the patients with Age, Gender, Occupation, Mother Tongue, Ethnicity, Suicide Attempt, Violent Behaviour, Deliberate Self-Harm, Homicidal Threats, Experiencing Violence, Completed Assessment Ratio, Tag, etc.</a:t>
            </a:r>
          </a:p>
          <a:p>
            <a:r>
              <a:rPr lang="en-US"/>
              <a:t>This step costs huge amount of time because it’s really hard to organzie those open-ended answers. We had highly hope on this feature selections. We tried  random forest, ridge regression, lasso regression, decision tree and linear regression. However, none of them could make even 15% more adjusted R squared. As we introduced before, this is because of the numerous existent of null values. Not all clinics will ask and not every patient is gonna answer if they have those mental illness before.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failed in this stage because of the null values, so next what we did is try to avoid using features that are full of null values. At current stage, we only used Age, Gender, Occupation, Initial_Assessment_Score_AVG, INOFFICE, PATIENT_TYPE, SUICIDALITY_FLAG, COMPLETED_RATIO, DIAGNOSIS these nine featues as input. All those features are fairly completed. Among all models we tried in this stage, the random forest with null values filled by most_frequent values stand out, with adjusted R squared above 30%. Although this cannot be saying as a good result, it is way better than previous trials.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summary, at current stage, we are not yet successfully to predict the TA score with useful features. We believe this can be some reasons from the dataset.  According to the literature review, the TA score is a complicated thing, it is not only depend on the patient but also depends on the therapist, the treatment, and the relationship between the patient and therapist. Our dataset in this scenatio is a little bit restricted. There are so many open-ended questions and answers varied by the clinics, and the data is often missing with null values. More importantly, we only have the patient information but are lack of the therapist demographic information.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ultimate goal of building such model is connecting patients with likely successful therapists. This page is what Greenspace currently have when an intake worker or clinical administrator trying to assign a therapist to a patient, what they don't have is the yellow highlighted match percentage, which will help the administrator assign the right therapist to the patient.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Dataset from Greenspace is extensive, consisting of 15 tables.  There are between 260 thousand to 20 million rows of data for each table. This compilation provides imformation into the various aspects of patient assessments, therapeutic sessions, and overall healthcare dynamics.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Initial Assessment Scores:</a:t>
            </a:r>
          </a:p>
          <a:p>
            <a:r>
              <a:rPr lang="en-US"/>
              <a:t>We begin with initial assessment scores. These scores serve as a baseline for evaluating the patient's condition at the start of their treatment.</a:t>
            </a:r>
          </a:p>
          <a:p>
            <a:endParaRPr lang="en-US"/>
          </a:p>
          <a:p>
            <a:r>
              <a:rPr lang="en-US"/>
              <a:t>Completed ratio:</a:t>
            </a:r>
          </a:p>
          <a:p>
            <a:r>
              <a:rPr lang="en-US"/>
              <a:t>This metric helps us gauge patient engagement and adherence to the treatment plan.</a:t>
            </a:r>
          </a:p>
          <a:p>
            <a:endParaRPr lang="en-US"/>
          </a:p>
          <a:p>
            <a:r>
              <a:rPr lang="en-US"/>
              <a:t>Patient Demographic:</a:t>
            </a:r>
          </a:p>
          <a:p>
            <a:r>
              <a:rPr lang="en-US"/>
              <a:t>The demographic information of patients is another critical factor. We gather this data through various means:</a:t>
            </a:r>
          </a:p>
          <a:p>
            <a:endParaRPr lang="en-US"/>
          </a:p>
          <a:p>
            <a:r>
              <a:rPr lang="en-US"/>
              <a:t>Assessments Assigned: The types of assessments assigned can give clues about the patient's demographic profile.</a:t>
            </a:r>
          </a:p>
          <a:p>
            <a:r>
              <a:rPr lang="en-US"/>
              <a:t>Response Table: Responses to assessments provide direct demographic data.</a:t>
            </a:r>
          </a:p>
          <a:p>
            <a:r>
              <a:rPr lang="en-US"/>
              <a:t>Tags Assigned: Tags or labels assigned to patients based on their demographic characteristics help categorize and analyze them effectively.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Extract First Assessment Score by Date: We extract the first assessment score for each patient based on the date to ensure we are capturing their initial state.</a:t>
            </a:r>
          </a:p>
          <a:p>
            <a:r>
              <a:rPr lang="en-US"/>
              <a:t>Average the Scores: Additionally, we calculate the average of these scores to understand the general condition of patients at the start.</a:t>
            </a:r>
          </a:p>
          <a:p>
            <a:endParaRPr lang="en-US"/>
          </a:p>
          <a:p>
            <a:r>
              <a:rPr lang="en-US"/>
              <a:t>Assessment Completed Ratio:</a:t>
            </a:r>
          </a:p>
          <a:p>
            <a:r>
              <a:rPr lang="en-US"/>
              <a:t>Next, we look at the assessment completed ratio. This ratio is calculated by dividing the number of completed assessments by the total number of assessments assigned to each patient. </a:t>
            </a:r>
          </a:p>
          <a:p>
            <a:endParaRPr lang="en-US"/>
          </a:p>
          <a:p>
            <a:r>
              <a:rPr lang="en-US"/>
              <a:t>Main Diagnosis:</a:t>
            </a:r>
          </a:p>
          <a:p>
            <a:r>
              <a:rPr lang="en-US"/>
              <a:t>Finally, we address the main diagnosis of each patient.</a:t>
            </a:r>
          </a:p>
          <a:p>
            <a:endParaRPr lang="en-US"/>
          </a:p>
          <a:p>
            <a:r>
              <a:rPr lang="en-US"/>
              <a:t>Most Frequently Assigned Assessment: We identify the primary diagnosis by looking at the most frequently given assessment for each patient.</a:t>
            </a:r>
          </a:p>
          <a:p>
            <a:r>
              <a:rPr lang="en-US"/>
              <a:t>Categories: The main diagnoses we focus on include conditions such as depression, anxiety, eating disorders, substance addiction, and post-traumatic stress disorder, among others.</a:t>
            </a:r>
          </a:p>
          <a:p>
            <a:endParaRPr lang="en-US"/>
          </a:p>
          <a:p>
            <a:r>
              <a:rPr lang="en-US"/>
              <a:t>Identifying the primary diagnosis is arbitrary. Using this method to identify the primary diagnosis might be problematic, but due to the lack of such information in the dataset, it is a necessary compromise. Some assessments are too general to classify the patient. For example, some questionnaires measure daily function, which does not allow for clear classification. As a result, many patients will still have missing values for their main diagnosis.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tags were grouped into categories for common mental health conditions such as depression, anxiety, bipolar disorder, eating disorders, ADHD, etc. Additionally, tags were categorized based on treatment methods, including CBT, DBT, mindfulness, medication, and so on. I Identified over 400 diagnosis tags and 400 modality tags, however, there are over 5 thousand tags in total, the majority of them is not valuable to predictive model.</a:t>
            </a:r>
          </a:p>
          <a:p>
            <a:endParaRPr lang="en-US"/>
          </a:p>
          <a:p>
            <a:r>
              <a:rPr lang="en-US"/>
              <a:t>Here's how I did it: first, identify various tags and keywords associated with them.</a:t>
            </a:r>
          </a:p>
          <a:p>
            <a:endParaRPr lang="en-US"/>
          </a:p>
          <a:p>
            <a:r>
              <a:rPr lang="en-US"/>
              <a:t>Second, assign tags to these treatment groups based on keyword matching.</a:t>
            </a:r>
          </a:p>
          <a:p>
            <a:endParaRPr lang="en-US"/>
          </a:p>
          <a:p>
            <a:r>
              <a:rPr lang="en-US"/>
              <a:t>A significant challenge was ensuring that the tags were accurately grouped despite variations in wording and terminology. We are unable to confirm the use of many tags, since they are created by clinics/therapists, and different therapists/clinics may use them in different ways. </a:t>
            </a:r>
          </a:p>
          <a:p>
            <a:endParaRPr lang="en-US"/>
          </a:p>
          <a:p>
            <a:r>
              <a:rPr lang="en-US"/>
              <a:t>After merged tags data with patient table, the diagnosis column served as a complement for the diagnosis recognized by assessments to reduce the amount of missing value. The modality column is not included in the following analysis, 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will discuss our approach to using response data as a predictor for TA score.</a:t>
            </a:r>
          </a:p>
          <a:p>
            <a:r>
              <a:rPr lang="en-US"/>
              <a:t>We begin by exploring the most frequently asked questions within our patient database, which primarily cover general demographic information such as date of birth, gender, occupation, mother tongue, and ethnicity. </a:t>
            </a:r>
          </a:p>
          <a:p>
            <a:r>
              <a:rPr lang="en-US"/>
              <a:t>The initial analysis of frequency questions helps us understand the basic composition of our patient population. To gain deeper insights into the psychological conditions, we analyzed the most common questions asked by the top 3 clinics. </a:t>
            </a:r>
          </a:p>
          <a:p>
            <a:r>
              <a:rPr lang="en-US"/>
              <a:t>Upon identifying these key behaviors, we extracted all relevant patient responses that matched these criteria. And then categorized the responses into binary outcomes (True/False). One of the challenges we met to deal with response data is diversity of questions asked across different clinics. When we attempt to extract data based on these Significant Behaviors keywords, the results are notably limited.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chart descripts all the variables we use for modelling so far.</a:t>
            </a:r>
          </a:p>
          <a:p>
            <a:r>
              <a:rPr lang="en-US"/>
              <a:t>We predict the Therapeutic Alliance Score as our continuous response, is a numeric...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Among 10 columns, there are only 21 thoudsand non-values for the TA score. So we remove all the rows where TA score are missing, since TA score it's our response variable, we would use these 21,294 rows for modelling.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5196823" y="2843261"/>
            <a:ext cx="7894354" cy="4552547"/>
          </a:xfrm>
          <a:custGeom>
            <a:avLst/>
            <a:gdLst/>
            <a:ahLst/>
            <a:cxnLst/>
            <a:rect l="l" t="t" r="r" b="b"/>
            <a:pathLst>
              <a:path w="7894354" h="4552547">
                <a:moveTo>
                  <a:pt x="0" y="0"/>
                </a:moveTo>
                <a:lnTo>
                  <a:pt x="7894354" y="0"/>
                </a:lnTo>
                <a:lnTo>
                  <a:pt x="7894354" y="4552547"/>
                </a:lnTo>
                <a:lnTo>
                  <a:pt x="0" y="4552547"/>
                </a:lnTo>
                <a:lnTo>
                  <a:pt x="0" y="0"/>
                </a:lnTo>
                <a:close/>
              </a:path>
            </a:pathLst>
          </a:custGeom>
          <a:blipFill>
            <a:blip r:embed="rId2"/>
            <a:stretch>
              <a:fillRect t="-75945" b="-84162"/>
            </a:stretch>
          </a:blipFill>
        </p:spPr>
        <p:txBody>
          <a:bodyPr/>
          <a:lstStyle/>
          <a:p>
            <a:endParaRPr lang="en-TW"/>
          </a:p>
        </p:txBody>
      </p:sp>
      <p:sp>
        <p:nvSpPr>
          <p:cNvPr id="3" name="TextBox 3"/>
          <p:cNvSpPr txBox="1"/>
          <p:nvPr/>
        </p:nvSpPr>
        <p:spPr>
          <a:xfrm>
            <a:off x="1028700" y="1265416"/>
            <a:ext cx="16904129" cy="1400683"/>
          </a:xfrm>
          <a:prstGeom prst="rect">
            <a:avLst/>
          </a:prstGeom>
        </p:spPr>
        <p:txBody>
          <a:bodyPr lIns="0" tIns="0" rIns="0" bIns="0" rtlCol="0" anchor="t">
            <a:spAutoFit/>
          </a:bodyPr>
          <a:lstStyle/>
          <a:p>
            <a:pPr algn="ctr">
              <a:lnSpc>
                <a:spcPts val="10768"/>
              </a:lnSpc>
            </a:pPr>
            <a:r>
              <a:rPr lang="en-US" sz="9789">
                <a:solidFill>
                  <a:srgbClr val="FFFFFF"/>
                </a:solidFill>
                <a:latin typeface="Kollektif"/>
              </a:rPr>
              <a:t>Capstone Project Presentation</a:t>
            </a:r>
          </a:p>
        </p:txBody>
      </p:sp>
      <p:sp>
        <p:nvSpPr>
          <p:cNvPr id="4" name="TextBox 4"/>
          <p:cNvSpPr txBox="1"/>
          <p:nvPr/>
        </p:nvSpPr>
        <p:spPr>
          <a:xfrm>
            <a:off x="2015126" y="6457435"/>
            <a:ext cx="14257748" cy="2800865"/>
          </a:xfrm>
          <a:prstGeom prst="rect">
            <a:avLst/>
          </a:prstGeom>
        </p:spPr>
        <p:txBody>
          <a:bodyPr lIns="0" tIns="0" rIns="0" bIns="0" rtlCol="0" anchor="t">
            <a:spAutoFit/>
          </a:bodyPr>
          <a:lstStyle/>
          <a:p>
            <a:pPr algn="ctr">
              <a:lnSpc>
                <a:spcPts val="7909"/>
              </a:lnSpc>
            </a:pPr>
            <a:r>
              <a:rPr lang="en-US" sz="7190">
                <a:solidFill>
                  <a:srgbClr val="FFFFFF"/>
                </a:solidFill>
                <a:latin typeface="Kollektif"/>
              </a:rPr>
              <a:t>Greenspace Mental Health</a:t>
            </a:r>
          </a:p>
          <a:p>
            <a:pPr algn="ctr">
              <a:lnSpc>
                <a:spcPts val="7029"/>
              </a:lnSpc>
            </a:pPr>
            <a:r>
              <a:rPr lang="en-US" sz="6390">
                <a:solidFill>
                  <a:srgbClr val="FFFFFF"/>
                </a:solidFill>
                <a:latin typeface="Kollektif"/>
              </a:rPr>
              <a:t>Group 3</a:t>
            </a:r>
          </a:p>
          <a:p>
            <a:pPr algn="ctr">
              <a:lnSpc>
                <a:spcPts val="7029"/>
              </a:lnSpc>
            </a:pPr>
            <a:r>
              <a:rPr lang="en-US" sz="6390">
                <a:solidFill>
                  <a:srgbClr val="FFFFFF"/>
                </a:solidFill>
                <a:latin typeface="Kollektif"/>
              </a:rPr>
              <a:t>Therapeutic Alliance</a:t>
            </a:r>
          </a:p>
        </p:txBody>
      </p:sp>
      <p:sp>
        <p:nvSpPr>
          <p:cNvPr id="5" name="TextBox 5"/>
          <p:cNvSpPr txBox="1"/>
          <p:nvPr/>
        </p:nvSpPr>
        <p:spPr>
          <a:xfrm>
            <a:off x="13327654" y="4205703"/>
            <a:ext cx="4781091" cy="1827663"/>
          </a:xfrm>
          <a:prstGeom prst="rect">
            <a:avLst/>
          </a:prstGeom>
        </p:spPr>
        <p:txBody>
          <a:bodyPr lIns="0" tIns="0" rIns="0" bIns="0" rtlCol="0" anchor="t">
            <a:spAutoFit/>
          </a:bodyPr>
          <a:lstStyle/>
          <a:p>
            <a:pPr algn="ctr">
              <a:lnSpc>
                <a:spcPts val="3663"/>
              </a:lnSpc>
            </a:pPr>
            <a:r>
              <a:rPr lang="en-US" sz="3052">
                <a:solidFill>
                  <a:srgbClr val="FFFFFF"/>
                </a:solidFill>
                <a:latin typeface="TT Commons Pro"/>
              </a:rPr>
              <a:t>Kohsin Chen</a:t>
            </a:r>
          </a:p>
          <a:p>
            <a:pPr algn="ctr">
              <a:lnSpc>
                <a:spcPts val="3663"/>
              </a:lnSpc>
            </a:pPr>
            <a:r>
              <a:rPr lang="en-US" sz="3052">
                <a:solidFill>
                  <a:srgbClr val="FFFFFF"/>
                </a:solidFill>
                <a:latin typeface="TT Commons Pro"/>
              </a:rPr>
              <a:t>Zerui Zhang</a:t>
            </a:r>
          </a:p>
          <a:p>
            <a:pPr algn="ctr">
              <a:lnSpc>
                <a:spcPts val="3663"/>
              </a:lnSpc>
            </a:pPr>
            <a:r>
              <a:rPr lang="en-US" sz="3052">
                <a:solidFill>
                  <a:srgbClr val="FFFFFF"/>
                </a:solidFill>
                <a:latin typeface="TT Commons Pro"/>
              </a:rPr>
              <a:t> Zheng Zhang</a:t>
            </a:r>
          </a:p>
          <a:p>
            <a:pPr algn="ctr">
              <a:lnSpc>
                <a:spcPts val="3663"/>
              </a:lnSpc>
            </a:pPr>
            <a:r>
              <a:rPr lang="en-US" sz="3052">
                <a:solidFill>
                  <a:srgbClr val="FFFFFF"/>
                </a:solidFill>
                <a:latin typeface="TT Commons Pro"/>
              </a:rPr>
              <a:t>Bingshen Yang</a:t>
            </a:r>
          </a:p>
        </p:txBody>
      </p:sp>
      <p:sp>
        <p:nvSpPr>
          <p:cNvPr id="6" name="TextBox 6"/>
          <p:cNvSpPr txBox="1"/>
          <p:nvPr/>
        </p:nvSpPr>
        <p:spPr>
          <a:xfrm>
            <a:off x="5145535" y="9210675"/>
            <a:ext cx="7996929" cy="422275"/>
          </a:xfrm>
          <a:prstGeom prst="rect">
            <a:avLst/>
          </a:prstGeom>
        </p:spPr>
        <p:txBody>
          <a:bodyPr lIns="0" tIns="0" rIns="0" bIns="0" rtlCol="0" anchor="t">
            <a:spAutoFit/>
          </a:bodyPr>
          <a:lstStyle/>
          <a:p>
            <a:pPr algn="ctr">
              <a:lnSpc>
                <a:spcPts val="3499"/>
              </a:lnSpc>
            </a:pPr>
            <a:r>
              <a:rPr lang="en-US" sz="2499">
                <a:solidFill>
                  <a:srgbClr val="FFFFFF"/>
                </a:solidFill>
                <a:latin typeface="TT Commons Pro"/>
              </a:rPr>
              <a:t>May 28,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2884444" y="1603089"/>
            <a:ext cx="13358250" cy="8431027"/>
          </a:xfrm>
          <a:custGeom>
            <a:avLst/>
            <a:gdLst/>
            <a:ahLst/>
            <a:cxnLst/>
            <a:rect l="l" t="t" r="r" b="b"/>
            <a:pathLst>
              <a:path w="13358250" h="8431027">
                <a:moveTo>
                  <a:pt x="0" y="0"/>
                </a:moveTo>
                <a:lnTo>
                  <a:pt x="13358250" y="0"/>
                </a:lnTo>
                <a:lnTo>
                  <a:pt x="13358250" y="8431027"/>
                </a:lnTo>
                <a:lnTo>
                  <a:pt x="0" y="8431027"/>
                </a:lnTo>
                <a:lnTo>
                  <a:pt x="0" y="0"/>
                </a:lnTo>
                <a:close/>
              </a:path>
            </a:pathLst>
          </a:custGeom>
          <a:blipFill>
            <a:blip r:embed="rId2"/>
            <a:stretch>
              <a:fillRect/>
            </a:stretch>
          </a:blipFill>
        </p:spPr>
        <p:txBody>
          <a:bodyPr/>
          <a:lstStyle/>
          <a:p>
            <a:endParaRPr lang="en-TW"/>
          </a:p>
        </p:txBody>
      </p:sp>
      <p:sp>
        <p:nvSpPr>
          <p:cNvPr id="3" name="TextBox 3"/>
          <p:cNvSpPr txBox="1"/>
          <p:nvPr/>
        </p:nvSpPr>
        <p:spPr>
          <a:xfrm>
            <a:off x="7458596" y="-171450"/>
            <a:ext cx="3370808" cy="1566544"/>
          </a:xfrm>
          <a:prstGeom prst="rect">
            <a:avLst/>
          </a:prstGeom>
        </p:spPr>
        <p:txBody>
          <a:bodyPr lIns="0" tIns="0" rIns="0" bIns="0" rtlCol="0" anchor="t">
            <a:spAutoFit/>
          </a:bodyPr>
          <a:lstStyle/>
          <a:p>
            <a:pPr algn="ctr">
              <a:lnSpc>
                <a:spcPts val="12880"/>
              </a:lnSpc>
            </a:pPr>
            <a:r>
              <a:rPr lang="en-US" sz="9200">
                <a:solidFill>
                  <a:srgbClr val="FFFFFF"/>
                </a:solidFill>
                <a:latin typeface="Noto Sans T Chinese Bold"/>
              </a:rPr>
              <a:t>Demo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518"/>
            </a:stretch>
          </a:blipFill>
        </p:spPr>
        <p:txBody>
          <a:bodyPr/>
          <a:lstStyle/>
          <a:p>
            <a:endParaRPr lang="en-TW"/>
          </a:p>
        </p:txBody>
      </p:sp>
      <p:sp>
        <p:nvSpPr>
          <p:cNvPr id="3" name="AutoShape 3"/>
          <p:cNvSpPr/>
          <p:nvPr/>
        </p:nvSpPr>
        <p:spPr>
          <a:xfrm>
            <a:off x="758910" y="514350"/>
            <a:ext cx="16770180" cy="9258300"/>
          </a:xfrm>
          <a:prstGeom prst="rect">
            <a:avLst/>
          </a:prstGeom>
          <a:solidFill>
            <a:srgbClr val="FFFFFF"/>
          </a:solidFill>
        </p:spPr>
        <p:txBody>
          <a:bodyPr/>
          <a:lstStyle/>
          <a:p>
            <a:endParaRPr lang="en-TW"/>
          </a:p>
        </p:txBody>
      </p:sp>
      <p:sp>
        <p:nvSpPr>
          <p:cNvPr id="4" name="TextBox 4"/>
          <p:cNvSpPr txBox="1"/>
          <p:nvPr/>
        </p:nvSpPr>
        <p:spPr>
          <a:xfrm>
            <a:off x="0" y="3659442"/>
            <a:ext cx="18288000" cy="3479801"/>
          </a:xfrm>
          <a:prstGeom prst="rect">
            <a:avLst/>
          </a:prstGeom>
        </p:spPr>
        <p:txBody>
          <a:bodyPr lIns="0" tIns="0" rIns="0" bIns="0" rtlCol="0" anchor="t">
            <a:spAutoFit/>
          </a:bodyPr>
          <a:lstStyle/>
          <a:p>
            <a:pPr algn="ctr">
              <a:lnSpc>
                <a:spcPts val="13999"/>
              </a:lnSpc>
              <a:spcBef>
                <a:spcPct val="0"/>
              </a:spcBef>
            </a:pPr>
            <a:r>
              <a:rPr lang="en-US" sz="9999">
                <a:solidFill>
                  <a:srgbClr val="000000"/>
                </a:solidFill>
                <a:latin typeface="TT Commons Pro Bold"/>
              </a:rPr>
              <a:t>Research Question &amp; Motivation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
        <p:cNvGrpSpPr/>
        <p:nvPr/>
      </p:nvGrpSpPr>
      <p:grpSpPr>
        <a:xfrm>
          <a:off x="0" y="0"/>
          <a:ext cx="0" cy="0"/>
          <a:chOff x="0" y="0"/>
          <a:chExt cx="0" cy="0"/>
        </a:xfrm>
      </p:grpSpPr>
      <p:sp>
        <p:nvSpPr>
          <p:cNvPr id="2" name="Freeform 2"/>
          <p:cNvSpPr/>
          <p:nvPr/>
        </p:nvSpPr>
        <p:spPr>
          <a:xfrm>
            <a:off x="15213692" y="0"/>
            <a:ext cx="3074308" cy="10287000"/>
          </a:xfrm>
          <a:custGeom>
            <a:avLst/>
            <a:gdLst/>
            <a:ahLst/>
            <a:cxnLst/>
            <a:rect l="l" t="t" r="r" b="b"/>
            <a:pathLst>
              <a:path w="3074308" h="10287000">
                <a:moveTo>
                  <a:pt x="0" y="0"/>
                </a:moveTo>
                <a:lnTo>
                  <a:pt x="3074308" y="0"/>
                </a:lnTo>
                <a:lnTo>
                  <a:pt x="3074308" y="10287000"/>
                </a:lnTo>
                <a:lnTo>
                  <a:pt x="0" y="10287000"/>
                </a:lnTo>
                <a:lnTo>
                  <a:pt x="0" y="0"/>
                </a:lnTo>
                <a:close/>
              </a:path>
            </a:pathLst>
          </a:custGeom>
          <a:blipFill>
            <a:blip r:embed="rId3"/>
            <a:stretch>
              <a:fillRect l="-193744" r="-546761" b="-67459"/>
            </a:stretch>
          </a:blipFill>
        </p:spPr>
        <p:txBody>
          <a:bodyPr/>
          <a:lstStyle/>
          <a:p>
            <a:endParaRPr lang="en-TW"/>
          </a:p>
        </p:txBody>
      </p:sp>
      <p:sp>
        <p:nvSpPr>
          <p:cNvPr id="3" name="TextBox 3"/>
          <p:cNvSpPr txBox="1"/>
          <p:nvPr/>
        </p:nvSpPr>
        <p:spPr>
          <a:xfrm>
            <a:off x="1028700" y="2990850"/>
            <a:ext cx="13265949" cy="4305300"/>
          </a:xfrm>
          <a:prstGeom prst="rect">
            <a:avLst/>
          </a:prstGeom>
        </p:spPr>
        <p:txBody>
          <a:bodyPr lIns="0" tIns="0" rIns="0" bIns="0" rtlCol="0" anchor="t">
            <a:spAutoFit/>
          </a:bodyPr>
          <a:lstStyle/>
          <a:p>
            <a:pPr algn="l">
              <a:lnSpc>
                <a:spcPts val="8498"/>
              </a:lnSpc>
            </a:pPr>
            <a:r>
              <a:rPr lang="en-US" sz="7081">
                <a:solidFill>
                  <a:srgbClr val="1D222D"/>
                </a:solidFill>
                <a:latin typeface="Kollektif"/>
              </a:rPr>
              <a:t>What needs to happen for the Therapeutic Alliance score between patient and therapist to be high?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16947103" y="0"/>
            <a:ext cx="1340897" cy="10287000"/>
          </a:xfrm>
          <a:custGeom>
            <a:avLst/>
            <a:gdLst/>
            <a:ahLst/>
            <a:cxnLst/>
            <a:rect l="l" t="t" r="r" b="b"/>
            <a:pathLst>
              <a:path w="1340897" h="10287000">
                <a:moveTo>
                  <a:pt x="0" y="0"/>
                </a:moveTo>
                <a:lnTo>
                  <a:pt x="1340897" y="0"/>
                </a:lnTo>
                <a:lnTo>
                  <a:pt x="1340897" y="10287000"/>
                </a:lnTo>
                <a:lnTo>
                  <a:pt x="0" y="10287000"/>
                </a:lnTo>
                <a:lnTo>
                  <a:pt x="0" y="0"/>
                </a:lnTo>
                <a:close/>
              </a:path>
            </a:pathLst>
          </a:custGeom>
          <a:blipFill>
            <a:blip r:embed="rId3"/>
            <a:stretch>
              <a:fillRect l="-793516" r="-257243"/>
            </a:stretch>
          </a:blipFill>
        </p:spPr>
        <p:txBody>
          <a:bodyPr/>
          <a:lstStyle/>
          <a:p>
            <a:endParaRPr lang="en-TW"/>
          </a:p>
        </p:txBody>
      </p:sp>
      <p:sp>
        <p:nvSpPr>
          <p:cNvPr id="3" name="Freeform 3"/>
          <p:cNvSpPr/>
          <p:nvPr/>
        </p:nvSpPr>
        <p:spPr>
          <a:xfrm>
            <a:off x="1580776" y="2481136"/>
            <a:ext cx="13124848" cy="7302119"/>
          </a:xfrm>
          <a:custGeom>
            <a:avLst/>
            <a:gdLst/>
            <a:ahLst/>
            <a:cxnLst/>
            <a:rect l="l" t="t" r="r" b="b"/>
            <a:pathLst>
              <a:path w="13124848" h="7302119">
                <a:moveTo>
                  <a:pt x="0" y="0"/>
                </a:moveTo>
                <a:lnTo>
                  <a:pt x="13124848" y="0"/>
                </a:lnTo>
                <a:lnTo>
                  <a:pt x="13124848" y="7302119"/>
                </a:lnTo>
                <a:lnTo>
                  <a:pt x="0" y="7302119"/>
                </a:lnTo>
                <a:lnTo>
                  <a:pt x="0" y="0"/>
                </a:lnTo>
                <a:close/>
              </a:path>
            </a:pathLst>
          </a:custGeom>
          <a:blipFill>
            <a:blip r:embed="rId4"/>
            <a:stretch>
              <a:fillRect/>
            </a:stretch>
          </a:blipFill>
        </p:spPr>
        <p:txBody>
          <a:bodyPr/>
          <a:lstStyle/>
          <a:p>
            <a:endParaRPr lang="en-TW"/>
          </a:p>
        </p:txBody>
      </p:sp>
      <p:sp>
        <p:nvSpPr>
          <p:cNvPr id="4" name="TextBox 4"/>
          <p:cNvSpPr txBox="1"/>
          <p:nvPr/>
        </p:nvSpPr>
        <p:spPr>
          <a:xfrm>
            <a:off x="565342" y="402780"/>
            <a:ext cx="15155715" cy="1914525"/>
          </a:xfrm>
          <a:prstGeom prst="rect">
            <a:avLst/>
          </a:prstGeom>
        </p:spPr>
        <p:txBody>
          <a:bodyPr lIns="0" tIns="0" rIns="0" bIns="0" rtlCol="0" anchor="t">
            <a:spAutoFit/>
          </a:bodyPr>
          <a:lstStyle/>
          <a:p>
            <a:pPr algn="l">
              <a:lnSpc>
                <a:spcPts val="7559"/>
              </a:lnSpc>
            </a:pPr>
            <a:r>
              <a:rPr lang="en-US" sz="6299">
                <a:solidFill>
                  <a:srgbClr val="FFFCF5"/>
                </a:solidFill>
                <a:latin typeface="TT Commons Pro Bold"/>
              </a:rPr>
              <a:t>Connecting Patients with likely successful Therapists</a:t>
            </a:r>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518"/>
            </a:stretch>
          </a:blipFill>
        </p:spPr>
        <p:txBody>
          <a:bodyPr/>
          <a:lstStyle/>
          <a:p>
            <a:endParaRPr lang="en-TW"/>
          </a:p>
        </p:txBody>
      </p:sp>
      <p:sp>
        <p:nvSpPr>
          <p:cNvPr id="3" name="AutoShape 3"/>
          <p:cNvSpPr/>
          <p:nvPr/>
        </p:nvSpPr>
        <p:spPr>
          <a:xfrm>
            <a:off x="758910" y="514350"/>
            <a:ext cx="16770180" cy="9258300"/>
          </a:xfrm>
          <a:prstGeom prst="rect">
            <a:avLst/>
          </a:prstGeom>
          <a:solidFill>
            <a:srgbClr val="FFFFFF"/>
          </a:solidFill>
        </p:spPr>
        <p:txBody>
          <a:bodyPr/>
          <a:lstStyle/>
          <a:p>
            <a:endParaRPr lang="en-TW"/>
          </a:p>
        </p:txBody>
      </p:sp>
      <p:sp>
        <p:nvSpPr>
          <p:cNvPr id="4" name="TextBox 4"/>
          <p:cNvSpPr txBox="1"/>
          <p:nvPr/>
        </p:nvSpPr>
        <p:spPr>
          <a:xfrm>
            <a:off x="5037534" y="2705100"/>
            <a:ext cx="8212931" cy="3479801"/>
          </a:xfrm>
          <a:prstGeom prst="rect">
            <a:avLst/>
          </a:prstGeom>
        </p:spPr>
        <p:txBody>
          <a:bodyPr lIns="0" tIns="0" rIns="0" bIns="0" rtlCol="0" anchor="t">
            <a:spAutoFit/>
          </a:bodyPr>
          <a:lstStyle/>
          <a:p>
            <a:pPr algn="ctr">
              <a:lnSpc>
                <a:spcPts val="13999"/>
              </a:lnSpc>
            </a:pPr>
            <a:r>
              <a:rPr lang="en-US" sz="9999" dirty="0">
                <a:solidFill>
                  <a:srgbClr val="000000"/>
                </a:solidFill>
                <a:latin typeface="TT Commons Pro Bold"/>
              </a:rPr>
              <a:t>Data &amp;</a:t>
            </a:r>
          </a:p>
          <a:p>
            <a:pPr algn="ctr">
              <a:lnSpc>
                <a:spcPts val="13999"/>
              </a:lnSpc>
              <a:spcBef>
                <a:spcPct val="0"/>
              </a:spcBef>
            </a:pPr>
            <a:r>
              <a:rPr lang="en-US" sz="9999" dirty="0">
                <a:solidFill>
                  <a:srgbClr val="000000"/>
                </a:solidFill>
                <a:latin typeface="TT Commons Pro Bold"/>
              </a:rPr>
              <a:t>Data Cleaning</a:t>
            </a: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grpSp>
        <p:nvGrpSpPr>
          <p:cNvPr id="2" name="Group 2"/>
          <p:cNvGrpSpPr/>
          <p:nvPr/>
        </p:nvGrpSpPr>
        <p:grpSpPr>
          <a:xfrm>
            <a:off x="5601936" y="6914447"/>
            <a:ext cx="6423759" cy="2532578"/>
            <a:chOff x="0" y="0"/>
            <a:chExt cx="1691854" cy="667016"/>
          </a:xfrm>
        </p:grpSpPr>
        <p:sp>
          <p:nvSpPr>
            <p:cNvPr id="3" name="Freeform 3"/>
            <p:cNvSpPr/>
            <p:nvPr/>
          </p:nvSpPr>
          <p:spPr>
            <a:xfrm>
              <a:off x="0" y="0"/>
              <a:ext cx="1691854" cy="667016"/>
            </a:xfrm>
            <a:custGeom>
              <a:avLst/>
              <a:gdLst/>
              <a:ahLst/>
              <a:cxnLst/>
              <a:rect l="l" t="t" r="r" b="b"/>
              <a:pathLst>
                <a:path w="1691854" h="667016">
                  <a:moveTo>
                    <a:pt x="61465" y="0"/>
                  </a:moveTo>
                  <a:lnTo>
                    <a:pt x="1630389" y="0"/>
                  </a:lnTo>
                  <a:cubicBezTo>
                    <a:pt x="1646690" y="0"/>
                    <a:pt x="1662324" y="6476"/>
                    <a:pt x="1673851" y="18003"/>
                  </a:cubicBezTo>
                  <a:cubicBezTo>
                    <a:pt x="1685378" y="29530"/>
                    <a:pt x="1691854" y="45164"/>
                    <a:pt x="1691854" y="61465"/>
                  </a:cubicBezTo>
                  <a:lnTo>
                    <a:pt x="1691854" y="605551"/>
                  </a:lnTo>
                  <a:cubicBezTo>
                    <a:pt x="1691854" y="621853"/>
                    <a:pt x="1685378" y="637487"/>
                    <a:pt x="1673851" y="649014"/>
                  </a:cubicBezTo>
                  <a:cubicBezTo>
                    <a:pt x="1662324" y="660541"/>
                    <a:pt x="1646690" y="667016"/>
                    <a:pt x="1630389" y="667016"/>
                  </a:cubicBezTo>
                  <a:lnTo>
                    <a:pt x="61465" y="667016"/>
                  </a:lnTo>
                  <a:cubicBezTo>
                    <a:pt x="45164" y="667016"/>
                    <a:pt x="29530" y="660541"/>
                    <a:pt x="18003" y="649014"/>
                  </a:cubicBezTo>
                  <a:cubicBezTo>
                    <a:pt x="6476" y="637487"/>
                    <a:pt x="0" y="621853"/>
                    <a:pt x="0" y="605551"/>
                  </a:cubicBezTo>
                  <a:lnTo>
                    <a:pt x="0" y="61465"/>
                  </a:lnTo>
                  <a:cubicBezTo>
                    <a:pt x="0" y="45164"/>
                    <a:pt x="6476" y="29530"/>
                    <a:pt x="18003" y="18003"/>
                  </a:cubicBezTo>
                  <a:cubicBezTo>
                    <a:pt x="29530" y="6476"/>
                    <a:pt x="45164" y="0"/>
                    <a:pt x="61465" y="0"/>
                  </a:cubicBezTo>
                  <a:close/>
                </a:path>
              </a:pathLst>
            </a:custGeom>
            <a:solidFill>
              <a:srgbClr val="FFFCF5"/>
            </a:solidFill>
          </p:spPr>
          <p:txBody>
            <a:bodyPr/>
            <a:lstStyle/>
            <a:p>
              <a:endParaRPr lang="en-TW"/>
            </a:p>
          </p:txBody>
        </p:sp>
        <p:sp>
          <p:nvSpPr>
            <p:cNvPr id="4" name="TextBox 4"/>
            <p:cNvSpPr txBox="1"/>
            <p:nvPr/>
          </p:nvSpPr>
          <p:spPr>
            <a:xfrm>
              <a:off x="0" y="-66675"/>
              <a:ext cx="1691854" cy="733691"/>
            </a:xfrm>
            <a:prstGeom prst="rect">
              <a:avLst/>
            </a:prstGeom>
          </p:spPr>
          <p:txBody>
            <a:bodyPr lIns="50800" tIns="50800" rIns="50800" bIns="50800" rtlCol="0" anchor="ctr"/>
            <a:lstStyle/>
            <a:p>
              <a:pPr algn="ctr">
                <a:lnSpc>
                  <a:spcPts val="4200"/>
                </a:lnSpc>
              </a:pPr>
              <a:r>
                <a:rPr lang="en-US" sz="3000">
                  <a:solidFill>
                    <a:srgbClr val="000000"/>
                  </a:solidFill>
                  <a:latin typeface="TT Commons Pro Bold"/>
                </a:rPr>
                <a:t>THERAPISTS</a:t>
              </a:r>
            </a:p>
            <a:p>
              <a:pPr marL="647700" lvl="1" indent="-323850" algn="l">
                <a:lnSpc>
                  <a:spcPts val="4200"/>
                </a:lnSpc>
                <a:buFont typeface="Arial"/>
                <a:buChar char="•"/>
              </a:pPr>
              <a:r>
                <a:rPr lang="en-US" sz="3000">
                  <a:solidFill>
                    <a:srgbClr val="000000"/>
                  </a:solidFill>
                  <a:latin typeface="TT Commons Pro"/>
                </a:rPr>
                <a:t>THERAPISTS_ID</a:t>
              </a:r>
            </a:p>
            <a:p>
              <a:pPr marL="647700" lvl="1" indent="-323850" algn="l">
                <a:lnSpc>
                  <a:spcPts val="4200"/>
                </a:lnSpc>
                <a:buFont typeface="Arial"/>
                <a:buChar char="•"/>
              </a:pPr>
              <a:r>
                <a:rPr lang="en-US" sz="3000">
                  <a:solidFill>
                    <a:srgbClr val="000000"/>
                  </a:solidFill>
                  <a:latin typeface="TT Commons Pro"/>
                </a:rPr>
                <a:t>THERAPEUTIC_ALLIANCE_SCORE</a:t>
              </a:r>
            </a:p>
          </p:txBody>
        </p:sp>
      </p:grpSp>
      <p:sp>
        <p:nvSpPr>
          <p:cNvPr id="5" name="TextBox 5"/>
          <p:cNvSpPr txBox="1"/>
          <p:nvPr/>
        </p:nvSpPr>
        <p:spPr>
          <a:xfrm>
            <a:off x="1028700" y="1335651"/>
            <a:ext cx="10088306" cy="1267968"/>
          </a:xfrm>
          <a:prstGeom prst="rect">
            <a:avLst/>
          </a:prstGeom>
        </p:spPr>
        <p:txBody>
          <a:bodyPr lIns="0" tIns="0" rIns="0" bIns="0" rtlCol="0" anchor="t">
            <a:spAutoFit/>
          </a:bodyPr>
          <a:lstStyle/>
          <a:p>
            <a:pPr marL="0" lvl="0" indent="0" algn="l">
              <a:lnSpc>
                <a:spcPts val="9419"/>
              </a:lnSpc>
              <a:spcBef>
                <a:spcPct val="0"/>
              </a:spcBef>
            </a:pPr>
            <a:r>
              <a:rPr lang="en-US" sz="9419" u="none">
                <a:solidFill>
                  <a:srgbClr val="FFFFFF"/>
                </a:solidFill>
                <a:latin typeface="Kollektif"/>
              </a:rPr>
              <a:t>Dataset Overview</a:t>
            </a:r>
          </a:p>
        </p:txBody>
      </p:sp>
      <p:sp>
        <p:nvSpPr>
          <p:cNvPr id="6" name="Freeform 6"/>
          <p:cNvSpPr/>
          <p:nvPr/>
        </p:nvSpPr>
        <p:spPr>
          <a:xfrm rot="-5400000">
            <a:off x="8229054" y="-8844770"/>
            <a:ext cx="1829891" cy="18288000"/>
          </a:xfrm>
          <a:custGeom>
            <a:avLst/>
            <a:gdLst/>
            <a:ahLst/>
            <a:cxnLst/>
            <a:rect l="l" t="t" r="r" b="b"/>
            <a:pathLst>
              <a:path w="1829891" h="18288000">
                <a:moveTo>
                  <a:pt x="0" y="0"/>
                </a:moveTo>
                <a:lnTo>
                  <a:pt x="1829892" y="0"/>
                </a:lnTo>
                <a:lnTo>
                  <a:pt x="1829892" y="18288000"/>
                </a:lnTo>
                <a:lnTo>
                  <a:pt x="0" y="18288000"/>
                </a:lnTo>
                <a:lnTo>
                  <a:pt x="0" y="0"/>
                </a:lnTo>
                <a:close/>
              </a:path>
            </a:pathLst>
          </a:custGeom>
          <a:blipFill>
            <a:blip r:embed="rId3"/>
            <a:stretch>
              <a:fillRect l="-418739" r="-980366"/>
            </a:stretch>
          </a:blipFill>
        </p:spPr>
        <p:txBody>
          <a:bodyPr/>
          <a:lstStyle/>
          <a:p>
            <a:endParaRPr lang="en-TW"/>
          </a:p>
        </p:txBody>
      </p:sp>
      <p:sp>
        <p:nvSpPr>
          <p:cNvPr id="7" name="TextBox 7"/>
          <p:cNvSpPr txBox="1"/>
          <p:nvPr/>
        </p:nvSpPr>
        <p:spPr>
          <a:xfrm>
            <a:off x="11117006" y="1679822"/>
            <a:ext cx="6004672" cy="644144"/>
          </a:xfrm>
          <a:prstGeom prst="rect">
            <a:avLst/>
          </a:prstGeom>
        </p:spPr>
        <p:txBody>
          <a:bodyPr lIns="0" tIns="0" rIns="0" bIns="0" rtlCol="0" anchor="t">
            <a:spAutoFit/>
          </a:bodyPr>
          <a:lstStyle/>
          <a:p>
            <a:pPr algn="l">
              <a:lnSpc>
                <a:spcPts val="5238"/>
              </a:lnSpc>
            </a:pPr>
            <a:r>
              <a:rPr lang="en-US" sz="4029">
                <a:solidFill>
                  <a:srgbClr val="FFFFFF"/>
                </a:solidFill>
                <a:latin typeface="TT Commons Pro"/>
              </a:rPr>
              <a:t>15 tables, 260k ~ 20m rows</a:t>
            </a:r>
          </a:p>
        </p:txBody>
      </p:sp>
      <p:grpSp>
        <p:nvGrpSpPr>
          <p:cNvPr id="8" name="Group 8"/>
          <p:cNvGrpSpPr/>
          <p:nvPr/>
        </p:nvGrpSpPr>
        <p:grpSpPr>
          <a:xfrm>
            <a:off x="1028700" y="2819280"/>
            <a:ext cx="3946059" cy="3393186"/>
            <a:chOff x="0" y="0"/>
            <a:chExt cx="1039291" cy="893679"/>
          </a:xfrm>
        </p:grpSpPr>
        <p:sp>
          <p:nvSpPr>
            <p:cNvPr id="9" name="Freeform 9"/>
            <p:cNvSpPr/>
            <p:nvPr/>
          </p:nvSpPr>
          <p:spPr>
            <a:xfrm>
              <a:off x="0" y="0"/>
              <a:ext cx="1039291" cy="893679"/>
            </a:xfrm>
            <a:custGeom>
              <a:avLst/>
              <a:gdLst/>
              <a:ahLst/>
              <a:cxnLst/>
              <a:rect l="l" t="t" r="r" b="b"/>
              <a:pathLst>
                <a:path w="1039291" h="893679">
                  <a:moveTo>
                    <a:pt x="100059" y="0"/>
                  </a:moveTo>
                  <a:lnTo>
                    <a:pt x="939232" y="0"/>
                  </a:lnTo>
                  <a:cubicBezTo>
                    <a:pt x="994493" y="0"/>
                    <a:pt x="1039291" y="44798"/>
                    <a:pt x="1039291" y="100059"/>
                  </a:cubicBezTo>
                  <a:lnTo>
                    <a:pt x="1039291" y="793620"/>
                  </a:lnTo>
                  <a:cubicBezTo>
                    <a:pt x="1039291" y="848881"/>
                    <a:pt x="994493" y="893679"/>
                    <a:pt x="939232" y="893679"/>
                  </a:cubicBezTo>
                  <a:lnTo>
                    <a:pt x="100059" y="893679"/>
                  </a:lnTo>
                  <a:cubicBezTo>
                    <a:pt x="44798" y="893679"/>
                    <a:pt x="0" y="848881"/>
                    <a:pt x="0" y="793620"/>
                  </a:cubicBezTo>
                  <a:lnTo>
                    <a:pt x="0" y="100059"/>
                  </a:lnTo>
                  <a:cubicBezTo>
                    <a:pt x="0" y="44798"/>
                    <a:pt x="44798" y="0"/>
                    <a:pt x="100059" y="0"/>
                  </a:cubicBezTo>
                  <a:close/>
                </a:path>
              </a:pathLst>
            </a:custGeom>
            <a:solidFill>
              <a:srgbClr val="FFFCF5"/>
            </a:solidFill>
          </p:spPr>
          <p:txBody>
            <a:bodyPr/>
            <a:lstStyle/>
            <a:p>
              <a:endParaRPr lang="en-TW"/>
            </a:p>
          </p:txBody>
        </p:sp>
        <p:sp>
          <p:nvSpPr>
            <p:cNvPr id="10" name="TextBox 10"/>
            <p:cNvSpPr txBox="1"/>
            <p:nvPr/>
          </p:nvSpPr>
          <p:spPr>
            <a:xfrm>
              <a:off x="0" y="-66675"/>
              <a:ext cx="1039291" cy="960354"/>
            </a:xfrm>
            <a:prstGeom prst="rect">
              <a:avLst/>
            </a:prstGeom>
          </p:spPr>
          <p:txBody>
            <a:bodyPr lIns="50800" tIns="50800" rIns="50800" bIns="50800" rtlCol="0" anchor="ctr"/>
            <a:lstStyle/>
            <a:p>
              <a:pPr algn="ctr">
                <a:lnSpc>
                  <a:spcPts val="4200"/>
                </a:lnSpc>
              </a:pPr>
              <a:r>
                <a:rPr lang="en-US" sz="3000">
                  <a:solidFill>
                    <a:srgbClr val="000000"/>
                  </a:solidFill>
                  <a:latin typeface="TT Commons Pro Bold"/>
                </a:rPr>
                <a:t>ASSESSMENTS</a:t>
              </a:r>
            </a:p>
            <a:p>
              <a:pPr marL="647700" lvl="1" indent="-323850" algn="l">
                <a:lnSpc>
                  <a:spcPts val="4200"/>
                </a:lnSpc>
                <a:buFont typeface="Arial"/>
                <a:buChar char="•"/>
              </a:pPr>
              <a:r>
                <a:rPr lang="en-US" sz="3000">
                  <a:solidFill>
                    <a:srgbClr val="000000"/>
                  </a:solidFill>
                  <a:latin typeface="TT Commons Pro"/>
                </a:rPr>
                <a:t>ASSESSMENT_ID</a:t>
              </a:r>
            </a:p>
            <a:p>
              <a:pPr marL="647700" lvl="1" indent="-323850" algn="l">
                <a:lnSpc>
                  <a:spcPts val="4200"/>
                </a:lnSpc>
                <a:buFont typeface="Arial"/>
                <a:buChar char="•"/>
              </a:pPr>
              <a:r>
                <a:rPr lang="en-US" sz="3000">
                  <a:solidFill>
                    <a:srgbClr val="000000"/>
                  </a:solidFill>
                  <a:latin typeface="TT Commons Pro"/>
                </a:rPr>
                <a:t>PARTICIPANT_ID</a:t>
              </a:r>
            </a:p>
            <a:p>
              <a:pPr marL="647700" lvl="1" indent="-323850" algn="l">
                <a:lnSpc>
                  <a:spcPts val="4200"/>
                </a:lnSpc>
                <a:buFont typeface="Arial"/>
                <a:buChar char="•"/>
              </a:pPr>
              <a:r>
                <a:rPr lang="en-US" sz="3000">
                  <a:solidFill>
                    <a:srgbClr val="000000"/>
                  </a:solidFill>
                  <a:latin typeface="TT Commons Pro"/>
                </a:rPr>
                <a:t>DISPLAY_NAME </a:t>
              </a:r>
            </a:p>
            <a:p>
              <a:pPr marL="647700" lvl="1" indent="-323850" algn="l">
                <a:lnSpc>
                  <a:spcPts val="4200"/>
                </a:lnSpc>
                <a:buFont typeface="Arial"/>
                <a:buChar char="•"/>
              </a:pPr>
              <a:r>
                <a:rPr lang="en-US" sz="3000">
                  <a:solidFill>
                    <a:srgbClr val="000000"/>
                  </a:solidFill>
                  <a:latin typeface="TT Commons Pro"/>
                </a:rPr>
                <a:t>CODE</a:t>
              </a:r>
            </a:p>
            <a:p>
              <a:pPr algn="ctr">
                <a:lnSpc>
                  <a:spcPts val="4200"/>
                </a:lnSpc>
              </a:pPr>
              <a:r>
                <a:rPr lang="en-US" sz="3000">
                  <a:solidFill>
                    <a:srgbClr val="000000"/>
                  </a:solidFill>
                  <a:latin typeface="TT Commons Pro Bold"/>
                </a:rPr>
                <a:t>...</a:t>
              </a:r>
            </a:p>
          </p:txBody>
        </p:sp>
      </p:grpSp>
      <p:grpSp>
        <p:nvGrpSpPr>
          <p:cNvPr id="11" name="Group 11"/>
          <p:cNvGrpSpPr/>
          <p:nvPr/>
        </p:nvGrpSpPr>
        <p:grpSpPr>
          <a:xfrm>
            <a:off x="5601936" y="2819280"/>
            <a:ext cx="6423759" cy="3926586"/>
            <a:chOff x="0" y="0"/>
            <a:chExt cx="1691854" cy="1034163"/>
          </a:xfrm>
        </p:grpSpPr>
        <p:sp>
          <p:nvSpPr>
            <p:cNvPr id="12" name="Freeform 12"/>
            <p:cNvSpPr/>
            <p:nvPr/>
          </p:nvSpPr>
          <p:spPr>
            <a:xfrm>
              <a:off x="0" y="0"/>
              <a:ext cx="1691854" cy="1034163"/>
            </a:xfrm>
            <a:custGeom>
              <a:avLst/>
              <a:gdLst/>
              <a:ahLst/>
              <a:cxnLst/>
              <a:rect l="l" t="t" r="r" b="b"/>
              <a:pathLst>
                <a:path w="1691854" h="1034163">
                  <a:moveTo>
                    <a:pt x="61465" y="0"/>
                  </a:moveTo>
                  <a:lnTo>
                    <a:pt x="1630389" y="0"/>
                  </a:lnTo>
                  <a:cubicBezTo>
                    <a:pt x="1646690" y="0"/>
                    <a:pt x="1662324" y="6476"/>
                    <a:pt x="1673851" y="18003"/>
                  </a:cubicBezTo>
                  <a:cubicBezTo>
                    <a:pt x="1685378" y="29530"/>
                    <a:pt x="1691854" y="45164"/>
                    <a:pt x="1691854" y="61465"/>
                  </a:cubicBezTo>
                  <a:lnTo>
                    <a:pt x="1691854" y="972697"/>
                  </a:lnTo>
                  <a:cubicBezTo>
                    <a:pt x="1691854" y="988999"/>
                    <a:pt x="1685378" y="1004633"/>
                    <a:pt x="1673851" y="1016160"/>
                  </a:cubicBezTo>
                  <a:cubicBezTo>
                    <a:pt x="1662324" y="1027687"/>
                    <a:pt x="1646690" y="1034163"/>
                    <a:pt x="1630389" y="1034163"/>
                  </a:cubicBezTo>
                  <a:lnTo>
                    <a:pt x="61465" y="1034163"/>
                  </a:lnTo>
                  <a:cubicBezTo>
                    <a:pt x="45164" y="1034163"/>
                    <a:pt x="29530" y="1027687"/>
                    <a:pt x="18003" y="1016160"/>
                  </a:cubicBezTo>
                  <a:cubicBezTo>
                    <a:pt x="6476" y="1004633"/>
                    <a:pt x="0" y="988999"/>
                    <a:pt x="0" y="972697"/>
                  </a:cubicBezTo>
                  <a:lnTo>
                    <a:pt x="0" y="61465"/>
                  </a:lnTo>
                  <a:cubicBezTo>
                    <a:pt x="0" y="45164"/>
                    <a:pt x="6476" y="29530"/>
                    <a:pt x="18003" y="18003"/>
                  </a:cubicBezTo>
                  <a:cubicBezTo>
                    <a:pt x="29530" y="6476"/>
                    <a:pt x="45164" y="0"/>
                    <a:pt x="61465" y="0"/>
                  </a:cubicBezTo>
                  <a:close/>
                </a:path>
              </a:pathLst>
            </a:custGeom>
            <a:solidFill>
              <a:srgbClr val="FFFCF5"/>
            </a:solidFill>
          </p:spPr>
          <p:txBody>
            <a:bodyPr/>
            <a:lstStyle/>
            <a:p>
              <a:endParaRPr lang="en-TW"/>
            </a:p>
          </p:txBody>
        </p:sp>
        <p:sp>
          <p:nvSpPr>
            <p:cNvPr id="13" name="TextBox 13"/>
            <p:cNvSpPr txBox="1"/>
            <p:nvPr/>
          </p:nvSpPr>
          <p:spPr>
            <a:xfrm>
              <a:off x="0" y="-66675"/>
              <a:ext cx="1691854" cy="1100838"/>
            </a:xfrm>
            <a:prstGeom prst="rect">
              <a:avLst/>
            </a:prstGeom>
          </p:spPr>
          <p:txBody>
            <a:bodyPr lIns="50800" tIns="50800" rIns="50800" bIns="50800" rtlCol="0" anchor="ctr"/>
            <a:lstStyle/>
            <a:p>
              <a:pPr algn="ctr">
                <a:lnSpc>
                  <a:spcPts val="4200"/>
                </a:lnSpc>
              </a:pPr>
              <a:r>
                <a:rPr lang="en-US" sz="3000">
                  <a:solidFill>
                    <a:srgbClr val="000000"/>
                  </a:solidFill>
                  <a:latin typeface="TT Commons Pro Bold"/>
                </a:rPr>
                <a:t>PATIENTS</a:t>
              </a:r>
            </a:p>
            <a:p>
              <a:pPr marL="647700" lvl="1" indent="-323850" algn="l">
                <a:lnSpc>
                  <a:spcPts val="4200"/>
                </a:lnSpc>
                <a:buFont typeface="Arial"/>
                <a:buChar char="•"/>
              </a:pPr>
              <a:r>
                <a:rPr lang="en-US" sz="3000">
                  <a:solidFill>
                    <a:srgbClr val="000000"/>
                  </a:solidFill>
                  <a:latin typeface="TT Commons Pro"/>
                </a:rPr>
                <a:t>PATIENT_ID</a:t>
              </a:r>
            </a:p>
            <a:p>
              <a:pPr marL="647700" lvl="1" indent="-323850" algn="l">
                <a:lnSpc>
                  <a:spcPts val="4200"/>
                </a:lnSpc>
                <a:buFont typeface="Arial"/>
                <a:buChar char="•"/>
              </a:pPr>
              <a:r>
                <a:rPr lang="en-US" sz="3000">
                  <a:solidFill>
                    <a:srgbClr val="000000"/>
                  </a:solidFill>
                  <a:latin typeface="TT Commons Pro"/>
                </a:rPr>
                <a:t>PARTICIPANT_ID</a:t>
              </a:r>
            </a:p>
            <a:p>
              <a:pPr marL="647700" lvl="1" indent="-323850" algn="l">
                <a:lnSpc>
                  <a:spcPts val="4200"/>
                </a:lnSpc>
                <a:buFont typeface="Arial"/>
                <a:buChar char="•"/>
              </a:pPr>
              <a:r>
                <a:rPr lang="en-US" sz="3000">
                  <a:solidFill>
                    <a:srgbClr val="000000"/>
                  </a:solidFill>
                  <a:latin typeface="TT Commons Pro"/>
                </a:rPr>
                <a:t>THERAPEUTIC_ALLIANCE_SCORE</a:t>
              </a:r>
            </a:p>
            <a:p>
              <a:pPr marL="647700" lvl="1" indent="-323850" algn="l">
                <a:lnSpc>
                  <a:spcPts val="4200"/>
                </a:lnSpc>
                <a:buFont typeface="Arial"/>
                <a:buChar char="•"/>
              </a:pPr>
              <a:r>
                <a:rPr lang="en-US" sz="3000">
                  <a:solidFill>
                    <a:srgbClr val="000000"/>
                  </a:solidFill>
                  <a:latin typeface="TT Commons Pro"/>
                </a:rPr>
                <a:t>PATIENT_TYPE</a:t>
              </a:r>
            </a:p>
            <a:p>
              <a:pPr marL="647700" lvl="1" indent="-323850" algn="l">
                <a:lnSpc>
                  <a:spcPts val="4200"/>
                </a:lnSpc>
                <a:buFont typeface="Arial"/>
                <a:buChar char="•"/>
              </a:pPr>
              <a:r>
                <a:rPr lang="en-US" sz="3000">
                  <a:solidFill>
                    <a:srgbClr val="000000"/>
                  </a:solidFill>
                  <a:latin typeface="TT Commons Pro"/>
                </a:rPr>
                <a:t>INOFFICE</a:t>
              </a:r>
            </a:p>
            <a:p>
              <a:pPr algn="ctr">
                <a:lnSpc>
                  <a:spcPts val="4200"/>
                </a:lnSpc>
              </a:pPr>
              <a:r>
                <a:rPr lang="en-US" sz="3000">
                  <a:solidFill>
                    <a:srgbClr val="000000"/>
                  </a:solidFill>
                  <a:latin typeface="TT Commons Pro Bold"/>
                </a:rPr>
                <a:t>...</a:t>
              </a:r>
            </a:p>
          </p:txBody>
        </p:sp>
      </p:grpSp>
      <p:grpSp>
        <p:nvGrpSpPr>
          <p:cNvPr id="14" name="Group 14"/>
          <p:cNvGrpSpPr/>
          <p:nvPr/>
        </p:nvGrpSpPr>
        <p:grpSpPr>
          <a:xfrm>
            <a:off x="1029197" y="6409622"/>
            <a:ext cx="3945562" cy="3037403"/>
            <a:chOff x="0" y="0"/>
            <a:chExt cx="1039160" cy="799974"/>
          </a:xfrm>
        </p:grpSpPr>
        <p:sp>
          <p:nvSpPr>
            <p:cNvPr id="15" name="Freeform 15"/>
            <p:cNvSpPr/>
            <p:nvPr/>
          </p:nvSpPr>
          <p:spPr>
            <a:xfrm>
              <a:off x="0" y="0"/>
              <a:ext cx="1039160" cy="799974"/>
            </a:xfrm>
            <a:custGeom>
              <a:avLst/>
              <a:gdLst/>
              <a:ahLst/>
              <a:cxnLst/>
              <a:rect l="l" t="t" r="r" b="b"/>
              <a:pathLst>
                <a:path w="1039160" h="799974">
                  <a:moveTo>
                    <a:pt x="100071" y="0"/>
                  </a:moveTo>
                  <a:lnTo>
                    <a:pt x="939089" y="0"/>
                  </a:lnTo>
                  <a:cubicBezTo>
                    <a:pt x="994357" y="0"/>
                    <a:pt x="1039160" y="44803"/>
                    <a:pt x="1039160" y="100071"/>
                  </a:cubicBezTo>
                  <a:lnTo>
                    <a:pt x="1039160" y="699903"/>
                  </a:lnTo>
                  <a:cubicBezTo>
                    <a:pt x="1039160" y="726444"/>
                    <a:pt x="1028617" y="751897"/>
                    <a:pt x="1009850" y="770664"/>
                  </a:cubicBezTo>
                  <a:cubicBezTo>
                    <a:pt x="991083" y="789431"/>
                    <a:pt x="965630" y="799974"/>
                    <a:pt x="939089" y="799974"/>
                  </a:cubicBezTo>
                  <a:lnTo>
                    <a:pt x="100071" y="799974"/>
                  </a:lnTo>
                  <a:cubicBezTo>
                    <a:pt x="73531" y="799974"/>
                    <a:pt x="48077" y="789431"/>
                    <a:pt x="29310" y="770664"/>
                  </a:cubicBezTo>
                  <a:cubicBezTo>
                    <a:pt x="10543" y="751897"/>
                    <a:pt x="0" y="726444"/>
                    <a:pt x="0" y="699903"/>
                  </a:cubicBezTo>
                  <a:lnTo>
                    <a:pt x="0" y="100071"/>
                  </a:lnTo>
                  <a:cubicBezTo>
                    <a:pt x="0" y="73531"/>
                    <a:pt x="10543" y="48077"/>
                    <a:pt x="29310" y="29310"/>
                  </a:cubicBezTo>
                  <a:cubicBezTo>
                    <a:pt x="48077" y="10543"/>
                    <a:pt x="73531" y="0"/>
                    <a:pt x="100071" y="0"/>
                  </a:cubicBezTo>
                  <a:close/>
                </a:path>
              </a:pathLst>
            </a:custGeom>
            <a:solidFill>
              <a:srgbClr val="FFFCF5"/>
            </a:solidFill>
          </p:spPr>
          <p:txBody>
            <a:bodyPr/>
            <a:lstStyle/>
            <a:p>
              <a:endParaRPr lang="en-TW"/>
            </a:p>
          </p:txBody>
        </p:sp>
        <p:sp>
          <p:nvSpPr>
            <p:cNvPr id="16" name="TextBox 16"/>
            <p:cNvSpPr txBox="1"/>
            <p:nvPr/>
          </p:nvSpPr>
          <p:spPr>
            <a:xfrm>
              <a:off x="0" y="-66675"/>
              <a:ext cx="1039160" cy="866649"/>
            </a:xfrm>
            <a:prstGeom prst="rect">
              <a:avLst/>
            </a:prstGeom>
          </p:spPr>
          <p:txBody>
            <a:bodyPr lIns="50800" tIns="50800" rIns="50800" bIns="50800" rtlCol="0" anchor="ctr"/>
            <a:lstStyle/>
            <a:p>
              <a:pPr algn="ctr">
                <a:lnSpc>
                  <a:spcPts val="4200"/>
                </a:lnSpc>
              </a:pPr>
              <a:r>
                <a:rPr lang="en-US" sz="3000">
                  <a:solidFill>
                    <a:srgbClr val="000000"/>
                  </a:solidFill>
                  <a:latin typeface="TT Commons Pro Bold"/>
                </a:rPr>
                <a:t>TAGS</a:t>
              </a:r>
            </a:p>
            <a:p>
              <a:pPr marL="647700" lvl="1" indent="-323850" algn="l">
                <a:lnSpc>
                  <a:spcPts val="4200"/>
                </a:lnSpc>
                <a:buFont typeface="Arial"/>
                <a:buChar char="•"/>
              </a:pPr>
              <a:r>
                <a:rPr lang="en-US" sz="3000">
                  <a:solidFill>
                    <a:srgbClr val="000000"/>
                  </a:solidFill>
                  <a:latin typeface="TT Commons Pro"/>
                </a:rPr>
                <a:t>TAG_ID </a:t>
              </a:r>
            </a:p>
            <a:p>
              <a:pPr marL="647700" lvl="1" indent="-323850" algn="l">
                <a:lnSpc>
                  <a:spcPts val="4200"/>
                </a:lnSpc>
                <a:buFont typeface="Arial"/>
                <a:buChar char="•"/>
              </a:pPr>
              <a:r>
                <a:rPr lang="en-US" sz="3000">
                  <a:solidFill>
                    <a:srgbClr val="000000"/>
                  </a:solidFill>
                  <a:latin typeface="TT Commons Pro"/>
                </a:rPr>
                <a:t>PATIENT_ID</a:t>
              </a:r>
            </a:p>
            <a:p>
              <a:pPr marL="647700" lvl="1" indent="-323850" algn="l">
                <a:lnSpc>
                  <a:spcPts val="4200"/>
                </a:lnSpc>
                <a:buFont typeface="Arial"/>
                <a:buChar char="•"/>
              </a:pPr>
              <a:r>
                <a:rPr lang="en-US" sz="3000">
                  <a:solidFill>
                    <a:srgbClr val="000000"/>
                  </a:solidFill>
                  <a:latin typeface="TT Commons Pro"/>
                </a:rPr>
                <a:t>SLUG</a:t>
              </a:r>
            </a:p>
            <a:p>
              <a:pPr algn="ctr">
                <a:lnSpc>
                  <a:spcPts val="4200"/>
                </a:lnSpc>
              </a:pPr>
              <a:r>
                <a:rPr lang="en-US" sz="3000">
                  <a:solidFill>
                    <a:srgbClr val="000000"/>
                  </a:solidFill>
                  <a:latin typeface="TT Commons Pro Bold"/>
                </a:rPr>
                <a:t>...</a:t>
              </a:r>
            </a:p>
          </p:txBody>
        </p:sp>
      </p:grpSp>
      <p:grpSp>
        <p:nvGrpSpPr>
          <p:cNvPr id="17" name="Group 17"/>
          <p:cNvGrpSpPr/>
          <p:nvPr/>
        </p:nvGrpSpPr>
        <p:grpSpPr>
          <a:xfrm>
            <a:off x="12652872" y="2819280"/>
            <a:ext cx="4468805" cy="6627745"/>
            <a:chOff x="0" y="0"/>
            <a:chExt cx="1176969" cy="1745579"/>
          </a:xfrm>
        </p:grpSpPr>
        <p:sp>
          <p:nvSpPr>
            <p:cNvPr id="18" name="Freeform 18"/>
            <p:cNvSpPr/>
            <p:nvPr/>
          </p:nvSpPr>
          <p:spPr>
            <a:xfrm>
              <a:off x="0" y="0"/>
              <a:ext cx="1176969" cy="1745579"/>
            </a:xfrm>
            <a:custGeom>
              <a:avLst/>
              <a:gdLst/>
              <a:ahLst/>
              <a:cxnLst/>
              <a:rect l="l" t="t" r="r" b="b"/>
              <a:pathLst>
                <a:path w="1176969" h="1745579">
                  <a:moveTo>
                    <a:pt x="88354" y="0"/>
                  </a:moveTo>
                  <a:lnTo>
                    <a:pt x="1088615" y="0"/>
                  </a:lnTo>
                  <a:cubicBezTo>
                    <a:pt x="1137412" y="0"/>
                    <a:pt x="1176969" y="39558"/>
                    <a:pt x="1176969" y="88354"/>
                  </a:cubicBezTo>
                  <a:lnTo>
                    <a:pt x="1176969" y="1657225"/>
                  </a:lnTo>
                  <a:cubicBezTo>
                    <a:pt x="1176969" y="1680658"/>
                    <a:pt x="1167661" y="1703131"/>
                    <a:pt x="1151091" y="1719701"/>
                  </a:cubicBezTo>
                  <a:cubicBezTo>
                    <a:pt x="1134521" y="1736270"/>
                    <a:pt x="1112048" y="1745579"/>
                    <a:pt x="1088615" y="1745579"/>
                  </a:cubicBezTo>
                  <a:lnTo>
                    <a:pt x="88354" y="1745579"/>
                  </a:lnTo>
                  <a:cubicBezTo>
                    <a:pt x="64921" y="1745579"/>
                    <a:pt x="42448" y="1736270"/>
                    <a:pt x="25878" y="1719701"/>
                  </a:cubicBezTo>
                  <a:cubicBezTo>
                    <a:pt x="9309" y="1703131"/>
                    <a:pt x="0" y="1680658"/>
                    <a:pt x="0" y="1657225"/>
                  </a:cubicBezTo>
                  <a:lnTo>
                    <a:pt x="0" y="88354"/>
                  </a:lnTo>
                  <a:cubicBezTo>
                    <a:pt x="0" y="64921"/>
                    <a:pt x="9309" y="42448"/>
                    <a:pt x="25878" y="25878"/>
                  </a:cubicBezTo>
                  <a:cubicBezTo>
                    <a:pt x="42448" y="9309"/>
                    <a:pt x="64921" y="0"/>
                    <a:pt x="88354" y="0"/>
                  </a:cubicBezTo>
                  <a:close/>
                </a:path>
              </a:pathLst>
            </a:custGeom>
            <a:solidFill>
              <a:srgbClr val="FFFCF5"/>
            </a:solidFill>
          </p:spPr>
          <p:txBody>
            <a:bodyPr/>
            <a:lstStyle/>
            <a:p>
              <a:endParaRPr lang="en-TW"/>
            </a:p>
          </p:txBody>
        </p:sp>
        <p:sp>
          <p:nvSpPr>
            <p:cNvPr id="19" name="TextBox 19"/>
            <p:cNvSpPr txBox="1"/>
            <p:nvPr/>
          </p:nvSpPr>
          <p:spPr>
            <a:xfrm>
              <a:off x="0" y="-66675"/>
              <a:ext cx="1176969" cy="1812254"/>
            </a:xfrm>
            <a:prstGeom prst="rect">
              <a:avLst/>
            </a:prstGeom>
          </p:spPr>
          <p:txBody>
            <a:bodyPr lIns="50800" tIns="50800" rIns="50800" bIns="50800" rtlCol="0" anchor="ctr"/>
            <a:lstStyle/>
            <a:p>
              <a:pPr algn="ctr">
                <a:lnSpc>
                  <a:spcPts val="4200"/>
                </a:lnSpc>
              </a:pPr>
              <a:r>
                <a:rPr lang="en-US" sz="3000">
                  <a:solidFill>
                    <a:srgbClr val="000000"/>
                  </a:solidFill>
                  <a:latin typeface="TT Commons Pro Bold"/>
                </a:rPr>
                <a:t>QUESTIONS &amp; RESPONSES</a:t>
              </a:r>
            </a:p>
            <a:p>
              <a:pPr marL="647700" lvl="1" indent="-323850" algn="l">
                <a:lnSpc>
                  <a:spcPts val="4200"/>
                </a:lnSpc>
                <a:buFont typeface="Arial"/>
                <a:buChar char="•"/>
              </a:pPr>
              <a:r>
                <a:rPr lang="en-US" sz="3000">
                  <a:solidFill>
                    <a:srgbClr val="000000"/>
                  </a:solidFill>
                  <a:latin typeface="TT Commons Pro"/>
                </a:rPr>
                <a:t>QUESTION_ID</a:t>
              </a:r>
            </a:p>
            <a:p>
              <a:pPr marL="647700" lvl="1" indent="-323850" algn="l">
                <a:lnSpc>
                  <a:spcPts val="4200"/>
                </a:lnSpc>
                <a:buFont typeface="Arial"/>
                <a:buChar char="•"/>
              </a:pPr>
              <a:r>
                <a:rPr lang="en-US" sz="3000">
                  <a:solidFill>
                    <a:srgbClr val="000000"/>
                  </a:solidFill>
                  <a:latin typeface="TT Commons Pro"/>
                </a:rPr>
                <a:t>RESPONSE_ID</a:t>
              </a:r>
            </a:p>
            <a:p>
              <a:pPr marL="647700" lvl="1" indent="-323850" algn="l">
                <a:lnSpc>
                  <a:spcPts val="4200"/>
                </a:lnSpc>
                <a:buFont typeface="Arial"/>
                <a:buChar char="•"/>
              </a:pPr>
              <a:r>
                <a:rPr lang="en-US" sz="3000">
                  <a:solidFill>
                    <a:srgbClr val="000000"/>
                  </a:solidFill>
                  <a:latin typeface="TT Commons Pro"/>
                </a:rPr>
                <a:t>PATIENT_ID</a:t>
              </a:r>
            </a:p>
            <a:p>
              <a:pPr marL="647700" lvl="1" indent="-323850" algn="l">
                <a:lnSpc>
                  <a:spcPts val="4200"/>
                </a:lnSpc>
                <a:buFont typeface="Arial"/>
                <a:buChar char="•"/>
              </a:pPr>
              <a:r>
                <a:rPr lang="en-US" sz="3000">
                  <a:solidFill>
                    <a:srgbClr val="000000"/>
                  </a:solidFill>
                  <a:latin typeface="TT Commons Pro"/>
                </a:rPr>
                <a:t>QUESTION_TITLE</a:t>
              </a:r>
            </a:p>
            <a:p>
              <a:pPr marL="647700" lvl="1" indent="-323850" algn="l">
                <a:lnSpc>
                  <a:spcPts val="4200"/>
                </a:lnSpc>
                <a:buFont typeface="Arial"/>
                <a:buChar char="•"/>
              </a:pPr>
              <a:r>
                <a:rPr lang="en-US" sz="3000">
                  <a:solidFill>
                    <a:srgbClr val="000000"/>
                  </a:solidFill>
                  <a:latin typeface="TT Commons Pro"/>
                </a:rPr>
                <a:t>RESPONSES</a:t>
              </a:r>
            </a:p>
            <a:p>
              <a:pPr marL="647700" lvl="1" indent="-323850" algn="l">
                <a:lnSpc>
                  <a:spcPts val="4200"/>
                </a:lnSpc>
                <a:buFont typeface="Arial"/>
                <a:buChar char="•"/>
              </a:pPr>
              <a:r>
                <a:rPr lang="en-US" sz="3000">
                  <a:solidFill>
                    <a:srgbClr val="000000"/>
                  </a:solidFill>
                  <a:latin typeface="TT Commons Pro"/>
                </a:rPr>
                <a:t>SCORE_NORMALIZED</a:t>
              </a:r>
            </a:p>
            <a:p>
              <a:pPr marL="647700" lvl="1" indent="-323850" algn="l">
                <a:lnSpc>
                  <a:spcPts val="4200"/>
                </a:lnSpc>
                <a:buFont typeface="Arial"/>
                <a:buChar char="•"/>
              </a:pPr>
              <a:r>
                <a:rPr lang="en-US" sz="3000">
                  <a:solidFill>
                    <a:srgbClr val="000000"/>
                  </a:solidFill>
                  <a:latin typeface="TT Commons Pro"/>
                </a:rPr>
                <a:t>SUICIDALITY_FLAG</a:t>
              </a:r>
            </a:p>
            <a:p>
              <a:pPr algn="ctr">
                <a:lnSpc>
                  <a:spcPts val="4200"/>
                </a:lnSpc>
              </a:pPr>
              <a:r>
                <a:rPr lang="en-US" sz="3000">
                  <a:solidFill>
                    <a:srgbClr val="000000"/>
                  </a:solidFill>
                  <a:latin typeface="TT Commons Pro Bold"/>
                </a:rPr>
                <a:t>...</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8845644" y="796411"/>
            <a:ext cx="8804500" cy="1298572"/>
          </a:xfrm>
          <a:prstGeom prst="rect">
            <a:avLst/>
          </a:prstGeom>
        </p:spPr>
        <p:txBody>
          <a:bodyPr lIns="0" tIns="0" rIns="0" bIns="0" rtlCol="0" anchor="t">
            <a:spAutoFit/>
          </a:bodyPr>
          <a:lstStyle/>
          <a:p>
            <a:pPr algn="l">
              <a:lnSpc>
                <a:spcPts val="10400"/>
              </a:lnSpc>
            </a:pPr>
            <a:r>
              <a:rPr lang="en-US" sz="8000">
                <a:solidFill>
                  <a:srgbClr val="FFFFFF"/>
                </a:solidFill>
                <a:latin typeface="TT Commons Pro Bold"/>
              </a:rPr>
              <a:t>Identify Predictors</a:t>
            </a:r>
          </a:p>
        </p:txBody>
      </p:sp>
      <p:sp>
        <p:nvSpPr>
          <p:cNvPr id="3" name="Freeform 3"/>
          <p:cNvSpPr/>
          <p:nvPr/>
        </p:nvSpPr>
        <p:spPr>
          <a:xfrm>
            <a:off x="-23685" y="0"/>
            <a:ext cx="4648971" cy="10287000"/>
          </a:xfrm>
          <a:custGeom>
            <a:avLst/>
            <a:gdLst/>
            <a:ahLst/>
            <a:cxnLst/>
            <a:rect l="l" t="t" r="r" b="b"/>
            <a:pathLst>
              <a:path w="4648971" h="10287000">
                <a:moveTo>
                  <a:pt x="0" y="0"/>
                </a:moveTo>
                <a:lnTo>
                  <a:pt x="4648971" y="0"/>
                </a:lnTo>
                <a:lnTo>
                  <a:pt x="4648971" y="10287000"/>
                </a:lnTo>
                <a:lnTo>
                  <a:pt x="0" y="10287000"/>
                </a:lnTo>
                <a:lnTo>
                  <a:pt x="0" y="0"/>
                </a:lnTo>
                <a:close/>
              </a:path>
            </a:pathLst>
          </a:custGeom>
          <a:blipFill>
            <a:blip r:embed="rId3"/>
            <a:stretch>
              <a:fillRect l="-94503" r="-137408"/>
            </a:stretch>
          </a:blipFill>
        </p:spPr>
        <p:txBody>
          <a:bodyPr/>
          <a:lstStyle/>
          <a:p>
            <a:endParaRPr lang="en-TW"/>
          </a:p>
        </p:txBody>
      </p:sp>
      <p:grpSp>
        <p:nvGrpSpPr>
          <p:cNvPr id="4" name="Group 4"/>
          <p:cNvGrpSpPr/>
          <p:nvPr/>
        </p:nvGrpSpPr>
        <p:grpSpPr>
          <a:xfrm>
            <a:off x="1028700" y="1982506"/>
            <a:ext cx="7240542" cy="6321987"/>
            <a:chOff x="0" y="0"/>
            <a:chExt cx="9654056" cy="8429316"/>
          </a:xfrm>
        </p:grpSpPr>
        <p:pic>
          <p:nvPicPr>
            <p:cNvPr id="5" name="Picture 5"/>
            <p:cNvPicPr>
              <a:picLocks noChangeAspect="1"/>
            </p:cNvPicPr>
            <p:nvPr/>
          </p:nvPicPr>
          <p:blipFill>
            <a:blip r:embed="rId4"/>
            <a:srcRect l="2193" t="44344" r="2193"/>
            <a:stretch>
              <a:fillRect/>
            </a:stretch>
          </p:blipFill>
          <p:spPr>
            <a:xfrm>
              <a:off x="0" y="0"/>
              <a:ext cx="9654056" cy="8429316"/>
            </a:xfrm>
            <a:prstGeom prst="rect">
              <a:avLst/>
            </a:prstGeom>
          </p:spPr>
        </p:pic>
      </p:grpSp>
      <p:sp>
        <p:nvSpPr>
          <p:cNvPr id="6" name="TextBox 6"/>
          <p:cNvSpPr txBox="1"/>
          <p:nvPr/>
        </p:nvSpPr>
        <p:spPr>
          <a:xfrm>
            <a:off x="8573441" y="2692388"/>
            <a:ext cx="9076703" cy="6605953"/>
          </a:xfrm>
          <a:prstGeom prst="rect">
            <a:avLst/>
          </a:prstGeom>
        </p:spPr>
        <p:txBody>
          <a:bodyPr lIns="0" tIns="0" rIns="0" bIns="0" rtlCol="0" anchor="t">
            <a:spAutoFit/>
          </a:bodyPr>
          <a:lstStyle/>
          <a:p>
            <a:pPr marL="1008924" lvl="1" indent="-504462" algn="l">
              <a:lnSpc>
                <a:spcPts val="6542"/>
              </a:lnSpc>
              <a:buFont typeface="Arial"/>
              <a:buChar char="•"/>
            </a:pPr>
            <a:r>
              <a:rPr lang="en-US" sz="4673">
                <a:solidFill>
                  <a:srgbClr val="FFFFFF"/>
                </a:solidFill>
                <a:latin typeface="TT Commons Pro"/>
              </a:rPr>
              <a:t>Initial Assessment Scores</a:t>
            </a:r>
          </a:p>
          <a:p>
            <a:pPr marL="1008924" lvl="1" indent="-504462" algn="l">
              <a:lnSpc>
                <a:spcPts val="6542"/>
              </a:lnSpc>
              <a:buFont typeface="Arial"/>
              <a:buChar char="•"/>
            </a:pPr>
            <a:r>
              <a:rPr lang="en-US" sz="4673">
                <a:solidFill>
                  <a:srgbClr val="FFFFFF"/>
                </a:solidFill>
                <a:latin typeface="TT Commons Pro"/>
              </a:rPr>
              <a:t>Assessment Completed Rate</a:t>
            </a:r>
          </a:p>
          <a:p>
            <a:pPr marL="1008924" lvl="1" indent="-504462" algn="l">
              <a:lnSpc>
                <a:spcPts val="6542"/>
              </a:lnSpc>
              <a:buFont typeface="Arial"/>
              <a:buChar char="•"/>
            </a:pPr>
            <a:r>
              <a:rPr lang="en-US" sz="4673">
                <a:solidFill>
                  <a:srgbClr val="FFFFFF"/>
                </a:solidFill>
                <a:latin typeface="TT Commons Pro"/>
              </a:rPr>
              <a:t>Patient Demographic</a:t>
            </a:r>
          </a:p>
          <a:p>
            <a:pPr marL="2017848" lvl="2" indent="-672616" algn="l">
              <a:lnSpc>
                <a:spcPts val="6542"/>
              </a:lnSpc>
              <a:buFont typeface="Arial"/>
              <a:buChar char="⚬"/>
            </a:pPr>
            <a:r>
              <a:rPr lang="en-US" sz="4673">
                <a:solidFill>
                  <a:srgbClr val="FFFFFF"/>
                </a:solidFill>
                <a:latin typeface="TT Commons Pro"/>
              </a:rPr>
              <a:t>via assessments assigned</a:t>
            </a:r>
          </a:p>
          <a:p>
            <a:pPr marL="2017848" lvl="2" indent="-672616" algn="l">
              <a:lnSpc>
                <a:spcPts val="6542"/>
              </a:lnSpc>
              <a:buFont typeface="Arial"/>
              <a:buChar char="⚬"/>
            </a:pPr>
            <a:r>
              <a:rPr lang="en-US" sz="4673">
                <a:solidFill>
                  <a:srgbClr val="FFFFFF"/>
                </a:solidFill>
                <a:latin typeface="TT Commons Pro"/>
              </a:rPr>
              <a:t>via response table</a:t>
            </a:r>
          </a:p>
          <a:p>
            <a:pPr marL="2017848" lvl="2" indent="-672616" algn="l">
              <a:lnSpc>
                <a:spcPts val="6542"/>
              </a:lnSpc>
              <a:buFont typeface="Arial"/>
              <a:buChar char="⚬"/>
            </a:pPr>
            <a:r>
              <a:rPr lang="en-US" sz="4673">
                <a:solidFill>
                  <a:srgbClr val="FFFFFF"/>
                </a:solidFill>
                <a:latin typeface="TT Commons Pro"/>
              </a:rPr>
              <a:t>via tags assigned</a:t>
            </a:r>
          </a:p>
          <a:p>
            <a:pPr marL="1008924" lvl="1" indent="-504462" algn="l">
              <a:lnSpc>
                <a:spcPts val="6542"/>
              </a:lnSpc>
              <a:buFont typeface="Arial"/>
              <a:buChar char="•"/>
            </a:pPr>
            <a:r>
              <a:rPr lang="en-US" sz="4673">
                <a:solidFill>
                  <a:srgbClr val="FFFFFF"/>
                </a:solidFill>
                <a:latin typeface="TT Commons Pro"/>
              </a:rPr>
              <a:t>Treatment Received</a:t>
            </a:r>
          </a:p>
          <a:p>
            <a:pPr marL="2017848" lvl="2" indent="-672616" algn="l">
              <a:lnSpc>
                <a:spcPts val="6542"/>
              </a:lnSpc>
              <a:buFont typeface="Arial"/>
              <a:buChar char="⚬"/>
            </a:pPr>
            <a:r>
              <a:rPr lang="en-US" sz="4673">
                <a:solidFill>
                  <a:srgbClr val="FFFFFF"/>
                </a:solidFill>
                <a:latin typeface="TT Commons Pro"/>
              </a:rPr>
              <a:t>via tags assigned</a:t>
            </a:r>
          </a:p>
        </p:txBody>
      </p:sp>
    </p:spTree>
  </p:cSld>
  <p:clrMapOvr>
    <a:masterClrMapping/>
  </p:clrMapOvr>
  <p:transition>
    <p:cover dir="d"/>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2847549" y="2369787"/>
            <a:ext cx="14950108" cy="7703455"/>
          </a:xfrm>
          <a:prstGeom prst="rect">
            <a:avLst/>
          </a:prstGeom>
        </p:spPr>
        <p:txBody>
          <a:bodyPr lIns="0" tIns="0" rIns="0" bIns="0" rtlCol="0" anchor="t">
            <a:spAutoFit/>
          </a:bodyPr>
          <a:lstStyle/>
          <a:p>
            <a:pPr marL="1010138" lvl="1" indent="-505069" algn="l">
              <a:lnSpc>
                <a:spcPts val="6082"/>
              </a:lnSpc>
              <a:buFont typeface="Arial"/>
              <a:buChar char="•"/>
            </a:pPr>
            <a:r>
              <a:rPr lang="en-US" sz="4678">
                <a:solidFill>
                  <a:srgbClr val="FFFFFF"/>
                </a:solidFill>
                <a:latin typeface="TT Commons Pro"/>
              </a:rPr>
              <a:t>Initial Assessment Scores</a:t>
            </a:r>
          </a:p>
          <a:p>
            <a:pPr marL="2020277" lvl="2" indent="-673426" algn="l">
              <a:lnSpc>
                <a:spcPts val="6082"/>
              </a:lnSpc>
              <a:buFont typeface="Arial"/>
              <a:buChar char="⚬"/>
            </a:pPr>
            <a:r>
              <a:rPr lang="en-US" sz="4678">
                <a:solidFill>
                  <a:srgbClr val="FFFFFF"/>
                </a:solidFill>
                <a:latin typeface="TT Commons Pro"/>
              </a:rPr>
              <a:t>extract first assessment score by date</a:t>
            </a:r>
          </a:p>
          <a:p>
            <a:pPr marL="2020277" lvl="2" indent="-673426" algn="l">
              <a:lnSpc>
                <a:spcPts val="6082"/>
              </a:lnSpc>
              <a:buFont typeface="Arial"/>
              <a:buChar char="⚬"/>
            </a:pPr>
            <a:r>
              <a:rPr lang="en-US" sz="4678">
                <a:solidFill>
                  <a:srgbClr val="FFFFFF"/>
                </a:solidFill>
                <a:latin typeface="TT Commons Pro"/>
              </a:rPr>
              <a:t>average the scores</a:t>
            </a:r>
          </a:p>
          <a:p>
            <a:pPr marL="1010138" lvl="1" indent="-505069" algn="l">
              <a:lnSpc>
                <a:spcPts val="6082"/>
              </a:lnSpc>
              <a:buFont typeface="Arial"/>
              <a:buChar char="•"/>
            </a:pPr>
            <a:r>
              <a:rPr lang="en-US" sz="4678">
                <a:solidFill>
                  <a:srgbClr val="FFFFFF"/>
                </a:solidFill>
                <a:latin typeface="TT Commons Pro"/>
              </a:rPr>
              <a:t>Assessment Completed Ratio</a:t>
            </a:r>
          </a:p>
          <a:p>
            <a:pPr marL="2020277" lvl="2" indent="-673426" algn="l">
              <a:lnSpc>
                <a:spcPts val="6082"/>
              </a:lnSpc>
              <a:buFont typeface="Arial"/>
              <a:buChar char="⚬"/>
            </a:pPr>
            <a:r>
              <a:rPr lang="en-US" sz="4678">
                <a:solidFill>
                  <a:srgbClr val="FFFFFF"/>
                </a:solidFill>
                <a:latin typeface="TT Commons Pro"/>
              </a:rPr>
              <a:t># completed assessments/ # total assessments</a:t>
            </a:r>
          </a:p>
          <a:p>
            <a:pPr marL="1010138" lvl="1" indent="-505069" algn="l">
              <a:lnSpc>
                <a:spcPts val="6082"/>
              </a:lnSpc>
              <a:buFont typeface="Arial"/>
              <a:buChar char="•"/>
            </a:pPr>
            <a:r>
              <a:rPr lang="en-US" sz="4678">
                <a:solidFill>
                  <a:srgbClr val="FFFFFF"/>
                </a:solidFill>
                <a:latin typeface="TT Commons Pro"/>
              </a:rPr>
              <a:t>Main Diagnosis</a:t>
            </a:r>
          </a:p>
          <a:p>
            <a:pPr marL="2020277" lvl="2" indent="-673426" algn="l">
              <a:lnSpc>
                <a:spcPts val="6082"/>
              </a:lnSpc>
              <a:buFont typeface="Arial"/>
              <a:buChar char="⚬"/>
            </a:pPr>
            <a:r>
              <a:rPr lang="en-US" sz="4678">
                <a:solidFill>
                  <a:srgbClr val="FFFFFF"/>
                </a:solidFill>
                <a:latin typeface="TT Commons Pro"/>
              </a:rPr>
              <a:t>most frequently assessment given for each patient</a:t>
            </a:r>
          </a:p>
          <a:p>
            <a:pPr marL="2020277" lvl="2" indent="-673426" algn="l">
              <a:lnSpc>
                <a:spcPts val="6082"/>
              </a:lnSpc>
              <a:buFont typeface="Arial"/>
              <a:buChar char="⚬"/>
            </a:pPr>
            <a:r>
              <a:rPr lang="en-US" sz="4678">
                <a:solidFill>
                  <a:srgbClr val="FFFFFF"/>
                </a:solidFill>
                <a:latin typeface="TT Commons Pro"/>
              </a:rPr>
              <a:t>depression/anxiety/eating disorder/substance addiction/post-traumatic stress disorder etc</a:t>
            </a:r>
          </a:p>
          <a:p>
            <a:pPr marL="2020277" lvl="2" indent="-673426" algn="l">
              <a:lnSpc>
                <a:spcPts val="6082"/>
              </a:lnSpc>
              <a:buFont typeface="Arial"/>
              <a:buChar char="⚬"/>
            </a:pPr>
            <a:r>
              <a:rPr lang="en-US" sz="4678">
                <a:solidFill>
                  <a:srgbClr val="FFFFFF"/>
                </a:solidFill>
                <a:latin typeface="TT Commons Pro"/>
              </a:rPr>
              <a:t>challenges </a:t>
            </a:r>
          </a:p>
        </p:txBody>
      </p:sp>
      <p:sp>
        <p:nvSpPr>
          <p:cNvPr id="3" name="TextBox 3"/>
          <p:cNvSpPr txBox="1"/>
          <p:nvPr/>
        </p:nvSpPr>
        <p:spPr>
          <a:xfrm>
            <a:off x="3137045" y="819150"/>
            <a:ext cx="14333017" cy="1419225"/>
          </a:xfrm>
          <a:prstGeom prst="rect">
            <a:avLst/>
          </a:prstGeom>
        </p:spPr>
        <p:txBody>
          <a:bodyPr lIns="0" tIns="0" rIns="0" bIns="0" rtlCol="0" anchor="t">
            <a:spAutoFit/>
          </a:bodyPr>
          <a:lstStyle/>
          <a:p>
            <a:pPr algn="l">
              <a:lnSpc>
                <a:spcPts val="11160"/>
              </a:lnSpc>
            </a:pPr>
            <a:r>
              <a:rPr lang="en-US" sz="9300">
                <a:solidFill>
                  <a:srgbClr val="FFFFFF"/>
                </a:solidFill>
                <a:latin typeface="Kollektif"/>
              </a:rPr>
              <a:t>Assessments as Predictor</a:t>
            </a:r>
          </a:p>
        </p:txBody>
      </p:sp>
      <p:sp>
        <p:nvSpPr>
          <p:cNvPr id="4" name="Freeform 4"/>
          <p:cNvSpPr/>
          <p:nvPr/>
        </p:nvSpPr>
        <p:spPr>
          <a:xfrm>
            <a:off x="0" y="0"/>
            <a:ext cx="2256844" cy="10287000"/>
          </a:xfrm>
          <a:custGeom>
            <a:avLst/>
            <a:gdLst/>
            <a:ahLst/>
            <a:cxnLst/>
            <a:rect l="l" t="t" r="r" b="b"/>
            <a:pathLst>
              <a:path w="2256844" h="10287000">
                <a:moveTo>
                  <a:pt x="0" y="0"/>
                </a:moveTo>
                <a:lnTo>
                  <a:pt x="2256844" y="0"/>
                </a:lnTo>
                <a:lnTo>
                  <a:pt x="2256844" y="10287000"/>
                </a:lnTo>
                <a:lnTo>
                  <a:pt x="0" y="10287000"/>
                </a:lnTo>
                <a:lnTo>
                  <a:pt x="0" y="0"/>
                </a:lnTo>
                <a:close/>
              </a:path>
            </a:pathLst>
          </a:custGeom>
          <a:blipFill>
            <a:blip r:embed="rId3"/>
            <a:stretch>
              <a:fillRect l="-318848" r="-264872"/>
            </a:stretch>
          </a:blipFill>
        </p:spPr>
        <p:txBody>
          <a:bodyPr/>
          <a:lstStyle/>
          <a:p>
            <a:endParaRPr lang="en-TW"/>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1028700" y="2935291"/>
            <a:ext cx="10070408" cy="6323009"/>
          </a:xfrm>
          <a:custGeom>
            <a:avLst/>
            <a:gdLst/>
            <a:ahLst/>
            <a:cxnLst/>
            <a:rect l="l" t="t" r="r" b="b"/>
            <a:pathLst>
              <a:path w="10070408" h="6323009">
                <a:moveTo>
                  <a:pt x="0" y="0"/>
                </a:moveTo>
                <a:lnTo>
                  <a:pt x="10070408" y="0"/>
                </a:lnTo>
                <a:lnTo>
                  <a:pt x="10070408" y="6323009"/>
                </a:lnTo>
                <a:lnTo>
                  <a:pt x="0" y="6323009"/>
                </a:lnTo>
                <a:lnTo>
                  <a:pt x="0" y="0"/>
                </a:lnTo>
                <a:close/>
              </a:path>
            </a:pathLst>
          </a:custGeom>
          <a:blipFill>
            <a:blip r:embed="rId3"/>
            <a:stretch>
              <a:fillRect/>
            </a:stretch>
          </a:blipFill>
        </p:spPr>
        <p:txBody>
          <a:bodyPr/>
          <a:lstStyle/>
          <a:p>
            <a:endParaRPr lang="en-TW"/>
          </a:p>
        </p:txBody>
      </p:sp>
      <p:sp>
        <p:nvSpPr>
          <p:cNvPr id="3" name="TextBox 3"/>
          <p:cNvSpPr txBox="1"/>
          <p:nvPr/>
        </p:nvSpPr>
        <p:spPr>
          <a:xfrm>
            <a:off x="1028700" y="838200"/>
            <a:ext cx="9636568" cy="1602109"/>
          </a:xfrm>
          <a:prstGeom prst="rect">
            <a:avLst/>
          </a:prstGeom>
        </p:spPr>
        <p:txBody>
          <a:bodyPr lIns="0" tIns="0" rIns="0" bIns="0" rtlCol="0" anchor="t">
            <a:spAutoFit/>
          </a:bodyPr>
          <a:lstStyle/>
          <a:p>
            <a:pPr algn="l">
              <a:lnSpc>
                <a:spcPts val="13019"/>
              </a:lnSpc>
            </a:pPr>
            <a:r>
              <a:rPr lang="en-US" sz="9299">
                <a:solidFill>
                  <a:srgbClr val="FFFFFF"/>
                </a:solidFill>
                <a:latin typeface="Kollektif"/>
              </a:rPr>
              <a:t>Tags as Predictor</a:t>
            </a:r>
          </a:p>
        </p:txBody>
      </p:sp>
      <p:sp>
        <p:nvSpPr>
          <p:cNvPr id="4" name="TextBox 4"/>
          <p:cNvSpPr txBox="1"/>
          <p:nvPr/>
        </p:nvSpPr>
        <p:spPr>
          <a:xfrm>
            <a:off x="11298509" y="847725"/>
            <a:ext cx="6533202" cy="4454017"/>
          </a:xfrm>
          <a:prstGeom prst="rect">
            <a:avLst/>
          </a:prstGeom>
        </p:spPr>
        <p:txBody>
          <a:bodyPr lIns="0" tIns="0" rIns="0" bIns="0" rtlCol="0" anchor="t">
            <a:spAutoFit/>
          </a:bodyPr>
          <a:lstStyle/>
          <a:p>
            <a:pPr marL="734059" lvl="1" indent="-367030" algn="l">
              <a:lnSpc>
                <a:spcPts val="5983"/>
              </a:lnSpc>
              <a:buFont typeface="Arial"/>
              <a:buChar char="•"/>
            </a:pPr>
            <a:r>
              <a:rPr lang="en-US" sz="3399">
                <a:solidFill>
                  <a:srgbClr val="FFFFFF"/>
                </a:solidFill>
                <a:latin typeface="Canva Sans Bold"/>
              </a:rPr>
              <a:t>Diagnosis (22 Conditions)</a:t>
            </a:r>
            <a:r>
              <a:rPr lang="en-US" sz="3399">
                <a:solidFill>
                  <a:srgbClr val="FFFFFF"/>
                </a:solidFill>
                <a:latin typeface="Canva Sans"/>
              </a:rPr>
              <a:t> Depression/Anxiety/Bipolar/ADHD/OCD/...</a:t>
            </a:r>
          </a:p>
          <a:p>
            <a:pPr marL="734059" lvl="1" indent="-367030" algn="l">
              <a:lnSpc>
                <a:spcPts val="5983"/>
              </a:lnSpc>
              <a:buFont typeface="Arial"/>
              <a:buChar char="•"/>
            </a:pPr>
            <a:r>
              <a:rPr lang="en-US" sz="3399">
                <a:solidFill>
                  <a:srgbClr val="FFFFFF"/>
                </a:solidFill>
                <a:latin typeface="Canva Sans Bold"/>
              </a:rPr>
              <a:t>Modality (11 Approaches) </a:t>
            </a:r>
            <a:r>
              <a:rPr lang="en-US" sz="3399">
                <a:solidFill>
                  <a:srgbClr val="FFFFFF"/>
                </a:solidFill>
                <a:latin typeface="Canva Sans"/>
              </a:rPr>
              <a:t>CBT/DBT/Mindfulness/...</a:t>
            </a:r>
          </a:p>
          <a:p>
            <a:pPr marL="734059" lvl="1" indent="-367030" algn="l">
              <a:lnSpc>
                <a:spcPts val="5983"/>
              </a:lnSpc>
              <a:buFont typeface="Arial"/>
              <a:buChar char="•"/>
            </a:pPr>
            <a:r>
              <a:rPr lang="en-US" sz="3399">
                <a:solidFill>
                  <a:srgbClr val="FFFFFF"/>
                </a:solidFill>
                <a:latin typeface="Canva Sans Bold"/>
              </a:rPr>
              <a:t>Other Demographics</a:t>
            </a:r>
          </a:p>
        </p:txBody>
      </p:sp>
      <p:sp>
        <p:nvSpPr>
          <p:cNvPr id="5" name="TextBox 5"/>
          <p:cNvSpPr txBox="1"/>
          <p:nvPr/>
        </p:nvSpPr>
        <p:spPr>
          <a:xfrm>
            <a:off x="11614725" y="5677535"/>
            <a:ext cx="5900771" cy="3580765"/>
          </a:xfrm>
          <a:prstGeom prst="rect">
            <a:avLst/>
          </a:prstGeom>
        </p:spPr>
        <p:txBody>
          <a:bodyPr lIns="0" tIns="0" rIns="0" bIns="0" rtlCol="0" anchor="t">
            <a:spAutoFit/>
          </a:bodyPr>
          <a:lstStyle/>
          <a:p>
            <a:pPr marL="734059" lvl="1" indent="-367030" algn="l">
              <a:lnSpc>
                <a:spcPts val="4759"/>
              </a:lnSpc>
              <a:buAutoNum type="arabicPeriod"/>
            </a:pPr>
            <a:r>
              <a:rPr lang="en-US" sz="3399">
                <a:solidFill>
                  <a:srgbClr val="FFFFFF"/>
                </a:solidFill>
                <a:latin typeface="Canva Sans"/>
              </a:rPr>
              <a:t>Identify various categories and keywords associated with them.</a:t>
            </a:r>
          </a:p>
          <a:p>
            <a:pPr marL="734059" lvl="1" indent="-367030" algn="l">
              <a:lnSpc>
                <a:spcPts val="4759"/>
              </a:lnSpc>
              <a:buAutoNum type="arabicPeriod"/>
            </a:pPr>
            <a:r>
              <a:rPr lang="en-US" sz="3399">
                <a:solidFill>
                  <a:srgbClr val="FFFFFF"/>
                </a:solidFill>
                <a:latin typeface="Canva Sans"/>
              </a:rPr>
              <a:t>Assign tags to these categories based on keyword matching.</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1179214" y="847725"/>
            <a:ext cx="11661621" cy="1519556"/>
          </a:xfrm>
          <a:prstGeom prst="rect">
            <a:avLst/>
          </a:prstGeom>
        </p:spPr>
        <p:txBody>
          <a:bodyPr lIns="0" tIns="0" rIns="0" bIns="0" rtlCol="0" anchor="t">
            <a:spAutoFit/>
          </a:bodyPr>
          <a:lstStyle/>
          <a:p>
            <a:pPr algn="l">
              <a:lnSpc>
                <a:spcPts val="12319"/>
              </a:lnSpc>
            </a:pPr>
            <a:r>
              <a:rPr lang="en-US" sz="8799">
                <a:solidFill>
                  <a:srgbClr val="FFFFFF"/>
                </a:solidFill>
                <a:latin typeface="Kollektif"/>
              </a:rPr>
              <a:t>Responses as Predictor</a:t>
            </a:r>
          </a:p>
        </p:txBody>
      </p:sp>
      <p:sp>
        <p:nvSpPr>
          <p:cNvPr id="3" name="Freeform 3"/>
          <p:cNvSpPr/>
          <p:nvPr/>
        </p:nvSpPr>
        <p:spPr>
          <a:xfrm>
            <a:off x="15178567" y="0"/>
            <a:ext cx="3109433" cy="10287000"/>
          </a:xfrm>
          <a:custGeom>
            <a:avLst/>
            <a:gdLst/>
            <a:ahLst/>
            <a:cxnLst/>
            <a:rect l="l" t="t" r="r" b="b"/>
            <a:pathLst>
              <a:path w="3109433" h="10287000">
                <a:moveTo>
                  <a:pt x="0" y="0"/>
                </a:moveTo>
                <a:lnTo>
                  <a:pt x="3109433" y="0"/>
                </a:lnTo>
                <a:lnTo>
                  <a:pt x="3109433" y="10287000"/>
                </a:lnTo>
                <a:lnTo>
                  <a:pt x="0" y="10287000"/>
                </a:lnTo>
                <a:lnTo>
                  <a:pt x="0" y="0"/>
                </a:lnTo>
                <a:close/>
              </a:path>
            </a:pathLst>
          </a:custGeom>
          <a:blipFill>
            <a:blip r:embed="rId3"/>
            <a:stretch>
              <a:fillRect l="-285315" r="-110932"/>
            </a:stretch>
          </a:blipFill>
        </p:spPr>
        <p:txBody>
          <a:bodyPr/>
          <a:lstStyle/>
          <a:p>
            <a:endParaRPr lang="en-TW"/>
          </a:p>
        </p:txBody>
      </p:sp>
      <p:sp>
        <p:nvSpPr>
          <p:cNvPr id="4" name="TextBox 4"/>
          <p:cNvSpPr txBox="1"/>
          <p:nvPr/>
        </p:nvSpPr>
        <p:spPr>
          <a:xfrm>
            <a:off x="1028700" y="3070164"/>
            <a:ext cx="13408706" cy="5651501"/>
          </a:xfrm>
          <a:prstGeom prst="rect">
            <a:avLst/>
          </a:prstGeom>
        </p:spPr>
        <p:txBody>
          <a:bodyPr lIns="0" tIns="0" rIns="0" bIns="0" rtlCol="0" anchor="t">
            <a:spAutoFit/>
          </a:bodyPr>
          <a:lstStyle/>
          <a:p>
            <a:pPr marL="863595" lvl="1" indent="-431797" algn="l">
              <a:lnSpc>
                <a:spcPts val="5599"/>
              </a:lnSpc>
              <a:buFont typeface="Arial"/>
              <a:buChar char="•"/>
            </a:pPr>
            <a:r>
              <a:rPr lang="en-US" sz="3999">
                <a:solidFill>
                  <a:srgbClr val="FFFFFF"/>
                </a:solidFill>
                <a:latin typeface="TT Commons Pro"/>
              </a:rPr>
              <a:t>General Demographic (Most Frequency Questions)</a:t>
            </a:r>
          </a:p>
          <a:p>
            <a:pPr algn="l">
              <a:lnSpc>
                <a:spcPts val="5879"/>
              </a:lnSpc>
            </a:pPr>
            <a:r>
              <a:rPr lang="en-US" sz="4199">
                <a:solidFill>
                  <a:srgbClr val="FFFFFF"/>
                </a:solidFill>
                <a:latin typeface="TT Commons Pro"/>
              </a:rPr>
              <a:t>        - Age, Gender, Occupation, Mother Tongue, Ethnicity</a:t>
            </a:r>
          </a:p>
          <a:p>
            <a:pPr marL="863595" lvl="1" indent="-431797" algn="l">
              <a:lnSpc>
                <a:spcPts val="5599"/>
              </a:lnSpc>
              <a:buFont typeface="Arial"/>
              <a:buChar char="•"/>
            </a:pPr>
            <a:r>
              <a:rPr lang="en-US" sz="3999">
                <a:solidFill>
                  <a:srgbClr val="FFFFFF"/>
                </a:solidFill>
                <a:latin typeface="TT Commons Pro"/>
              </a:rPr>
              <a:t>Significant Behaviors (Big Clinic Questions)</a:t>
            </a:r>
          </a:p>
          <a:p>
            <a:pPr algn="l">
              <a:lnSpc>
                <a:spcPts val="5599"/>
              </a:lnSpc>
            </a:pPr>
            <a:r>
              <a:rPr lang="en-US" sz="3999">
                <a:solidFill>
                  <a:srgbClr val="FFFFFF"/>
                </a:solidFill>
                <a:latin typeface="TT Commons Pro"/>
              </a:rPr>
              <a:t>        - Suicide Attempt</a:t>
            </a:r>
          </a:p>
          <a:p>
            <a:pPr algn="l">
              <a:lnSpc>
                <a:spcPts val="5599"/>
              </a:lnSpc>
            </a:pPr>
            <a:r>
              <a:rPr lang="en-US" sz="3999">
                <a:solidFill>
                  <a:srgbClr val="FFFFFF"/>
                </a:solidFill>
                <a:latin typeface="TT Commons Pro"/>
              </a:rPr>
              <a:t>        - Violent Behaviour</a:t>
            </a:r>
          </a:p>
          <a:p>
            <a:pPr algn="l">
              <a:lnSpc>
                <a:spcPts val="5599"/>
              </a:lnSpc>
            </a:pPr>
            <a:r>
              <a:rPr lang="en-US" sz="3999">
                <a:solidFill>
                  <a:srgbClr val="FFFFFF"/>
                </a:solidFill>
                <a:latin typeface="TT Commons Pro"/>
              </a:rPr>
              <a:t>        - Deliberate Self-Harm</a:t>
            </a:r>
          </a:p>
          <a:p>
            <a:pPr algn="l">
              <a:lnSpc>
                <a:spcPts val="5599"/>
              </a:lnSpc>
            </a:pPr>
            <a:r>
              <a:rPr lang="en-US" sz="3999">
                <a:solidFill>
                  <a:srgbClr val="FFFFFF"/>
                </a:solidFill>
                <a:latin typeface="TT Commons Pro"/>
              </a:rPr>
              <a:t>        - Homicidal Threats</a:t>
            </a:r>
          </a:p>
          <a:p>
            <a:pPr algn="l">
              <a:lnSpc>
                <a:spcPts val="5599"/>
              </a:lnSpc>
            </a:pPr>
            <a:r>
              <a:rPr lang="en-US" sz="3999">
                <a:solidFill>
                  <a:srgbClr val="FFFFFF"/>
                </a:solidFill>
                <a:latin typeface="TT Commons Pro"/>
              </a:rPr>
              <a:t>        - Experiencing Violence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AutoShape 2"/>
          <p:cNvSpPr/>
          <p:nvPr/>
        </p:nvSpPr>
        <p:spPr>
          <a:xfrm>
            <a:off x="524982" y="5792852"/>
            <a:ext cx="0" cy="2521128"/>
          </a:xfrm>
          <a:prstGeom prst="line">
            <a:avLst/>
          </a:prstGeom>
          <a:ln w="9525" cap="rnd">
            <a:solidFill>
              <a:srgbClr val="FFFFFF"/>
            </a:solidFill>
            <a:prstDash val="solid"/>
            <a:headEnd type="none" w="sm" len="sm"/>
            <a:tailEnd type="none" w="sm" len="sm"/>
          </a:ln>
        </p:spPr>
        <p:txBody>
          <a:bodyPr/>
          <a:lstStyle/>
          <a:p>
            <a:endParaRPr lang="en-TW"/>
          </a:p>
        </p:txBody>
      </p:sp>
      <p:sp>
        <p:nvSpPr>
          <p:cNvPr id="3" name="AutoShape 3"/>
          <p:cNvSpPr/>
          <p:nvPr/>
        </p:nvSpPr>
        <p:spPr>
          <a:xfrm>
            <a:off x="5890880" y="5792852"/>
            <a:ext cx="0" cy="2521128"/>
          </a:xfrm>
          <a:prstGeom prst="line">
            <a:avLst/>
          </a:prstGeom>
          <a:ln w="9525" cap="rnd">
            <a:solidFill>
              <a:srgbClr val="FFFFFF"/>
            </a:solidFill>
            <a:prstDash val="solid"/>
            <a:headEnd type="none" w="sm" len="sm"/>
            <a:tailEnd type="none" w="sm" len="sm"/>
          </a:ln>
        </p:spPr>
        <p:txBody>
          <a:bodyPr/>
          <a:lstStyle/>
          <a:p>
            <a:endParaRPr lang="en-TW"/>
          </a:p>
        </p:txBody>
      </p:sp>
      <p:sp>
        <p:nvSpPr>
          <p:cNvPr id="4" name="AutoShape 4"/>
          <p:cNvSpPr/>
          <p:nvPr/>
        </p:nvSpPr>
        <p:spPr>
          <a:xfrm>
            <a:off x="3119414" y="5804277"/>
            <a:ext cx="0" cy="2521128"/>
          </a:xfrm>
          <a:prstGeom prst="line">
            <a:avLst/>
          </a:prstGeom>
          <a:ln w="9525" cap="rnd">
            <a:solidFill>
              <a:srgbClr val="FFFFFF"/>
            </a:solidFill>
            <a:prstDash val="solid"/>
            <a:headEnd type="none" w="sm" len="sm"/>
            <a:tailEnd type="none" w="sm" len="sm"/>
          </a:ln>
        </p:spPr>
        <p:txBody>
          <a:bodyPr/>
          <a:lstStyle/>
          <a:p>
            <a:endParaRPr lang="en-TW"/>
          </a:p>
        </p:txBody>
      </p:sp>
      <p:sp>
        <p:nvSpPr>
          <p:cNvPr id="5" name="AutoShape 5"/>
          <p:cNvSpPr/>
          <p:nvPr/>
        </p:nvSpPr>
        <p:spPr>
          <a:xfrm>
            <a:off x="8883038" y="5792852"/>
            <a:ext cx="0" cy="2521128"/>
          </a:xfrm>
          <a:prstGeom prst="line">
            <a:avLst/>
          </a:prstGeom>
          <a:ln w="9525" cap="rnd">
            <a:solidFill>
              <a:srgbClr val="FFFFFF"/>
            </a:solidFill>
            <a:prstDash val="solid"/>
            <a:headEnd type="none" w="sm" len="sm"/>
            <a:tailEnd type="none" w="sm" len="sm"/>
          </a:ln>
        </p:spPr>
        <p:txBody>
          <a:bodyPr/>
          <a:lstStyle/>
          <a:p>
            <a:endParaRPr lang="en-TW"/>
          </a:p>
        </p:txBody>
      </p:sp>
      <p:sp>
        <p:nvSpPr>
          <p:cNvPr id="6" name="AutoShape 6"/>
          <p:cNvSpPr/>
          <p:nvPr/>
        </p:nvSpPr>
        <p:spPr>
          <a:xfrm>
            <a:off x="12239319" y="5804277"/>
            <a:ext cx="0" cy="2521128"/>
          </a:xfrm>
          <a:prstGeom prst="line">
            <a:avLst/>
          </a:prstGeom>
          <a:ln w="9525" cap="rnd">
            <a:solidFill>
              <a:srgbClr val="FFFFFF"/>
            </a:solidFill>
            <a:prstDash val="solid"/>
            <a:headEnd type="none" w="sm" len="sm"/>
            <a:tailEnd type="none" w="sm" len="sm"/>
          </a:ln>
        </p:spPr>
        <p:txBody>
          <a:bodyPr/>
          <a:lstStyle/>
          <a:p>
            <a:endParaRPr lang="en-TW"/>
          </a:p>
        </p:txBody>
      </p:sp>
      <p:sp>
        <p:nvSpPr>
          <p:cNvPr id="7" name="Freeform 7"/>
          <p:cNvSpPr/>
          <p:nvPr/>
        </p:nvSpPr>
        <p:spPr>
          <a:xfrm>
            <a:off x="0" y="8928254"/>
            <a:ext cx="18288000" cy="1350310"/>
          </a:xfrm>
          <a:custGeom>
            <a:avLst/>
            <a:gdLst/>
            <a:ahLst/>
            <a:cxnLst/>
            <a:rect l="l" t="t" r="r" b="b"/>
            <a:pathLst>
              <a:path w="18288000" h="1350310">
                <a:moveTo>
                  <a:pt x="0" y="0"/>
                </a:moveTo>
                <a:lnTo>
                  <a:pt x="18288000" y="0"/>
                </a:lnTo>
                <a:lnTo>
                  <a:pt x="18288000" y="1350310"/>
                </a:lnTo>
                <a:lnTo>
                  <a:pt x="0" y="1350310"/>
                </a:lnTo>
                <a:lnTo>
                  <a:pt x="0" y="0"/>
                </a:lnTo>
                <a:close/>
              </a:path>
            </a:pathLst>
          </a:custGeom>
          <a:blipFill>
            <a:blip r:embed="rId2"/>
            <a:stretch>
              <a:fillRect t="-726489" b="-76414"/>
            </a:stretch>
          </a:blipFill>
        </p:spPr>
        <p:txBody>
          <a:bodyPr/>
          <a:lstStyle/>
          <a:p>
            <a:endParaRPr lang="en-TW"/>
          </a:p>
        </p:txBody>
      </p:sp>
      <p:grpSp>
        <p:nvGrpSpPr>
          <p:cNvPr id="8" name="Group 8"/>
          <p:cNvGrpSpPr/>
          <p:nvPr/>
        </p:nvGrpSpPr>
        <p:grpSpPr>
          <a:xfrm>
            <a:off x="7600950" y="3600450"/>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9895"/>
            </a:solidFill>
          </p:spPr>
          <p:txBody>
            <a:bodyPr/>
            <a:lstStyle/>
            <a:p>
              <a:endParaRPr lang="en-TW"/>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1221041" y="1206420"/>
            <a:ext cx="13763328" cy="2199867"/>
            <a:chOff x="0" y="0"/>
            <a:chExt cx="18351104" cy="2933155"/>
          </a:xfrm>
        </p:grpSpPr>
        <p:sp>
          <p:nvSpPr>
            <p:cNvPr id="12" name="TextBox 12"/>
            <p:cNvSpPr txBox="1"/>
            <p:nvPr/>
          </p:nvSpPr>
          <p:spPr>
            <a:xfrm>
              <a:off x="0" y="171450"/>
              <a:ext cx="18351104" cy="1779270"/>
            </a:xfrm>
            <a:prstGeom prst="rect">
              <a:avLst/>
            </a:prstGeom>
          </p:spPr>
          <p:txBody>
            <a:bodyPr lIns="0" tIns="0" rIns="0" bIns="0" rtlCol="0" anchor="t">
              <a:spAutoFit/>
            </a:bodyPr>
            <a:lstStyle/>
            <a:p>
              <a:pPr algn="l">
                <a:lnSpc>
                  <a:spcPts val="9600"/>
                </a:lnSpc>
              </a:pPr>
              <a:r>
                <a:rPr lang="en-US" sz="9600">
                  <a:solidFill>
                    <a:srgbClr val="FFFFFF"/>
                  </a:solidFill>
                  <a:latin typeface="Kollektif"/>
                </a:rPr>
                <a:t>Agenda</a:t>
              </a:r>
            </a:p>
          </p:txBody>
        </p:sp>
        <p:sp>
          <p:nvSpPr>
            <p:cNvPr id="13" name="TextBox 13"/>
            <p:cNvSpPr txBox="1"/>
            <p:nvPr/>
          </p:nvSpPr>
          <p:spPr>
            <a:xfrm>
              <a:off x="0" y="2285456"/>
              <a:ext cx="11958660" cy="647700"/>
            </a:xfrm>
            <a:prstGeom prst="rect">
              <a:avLst/>
            </a:prstGeom>
          </p:spPr>
          <p:txBody>
            <a:bodyPr lIns="0" tIns="0" rIns="0" bIns="0" rtlCol="0" anchor="t">
              <a:spAutoFit/>
            </a:bodyPr>
            <a:lstStyle/>
            <a:p>
              <a:pPr algn="l">
                <a:lnSpc>
                  <a:spcPts val="3900"/>
                </a:lnSpc>
              </a:pPr>
              <a:endParaRPr/>
            </a:p>
          </p:txBody>
        </p:sp>
      </p:grpSp>
      <p:grpSp>
        <p:nvGrpSpPr>
          <p:cNvPr id="14" name="Group 14"/>
          <p:cNvGrpSpPr/>
          <p:nvPr/>
        </p:nvGrpSpPr>
        <p:grpSpPr>
          <a:xfrm>
            <a:off x="858352" y="5804277"/>
            <a:ext cx="2904082" cy="1457266"/>
            <a:chOff x="0" y="0"/>
            <a:chExt cx="3872109" cy="1943021"/>
          </a:xfrm>
        </p:grpSpPr>
        <p:sp>
          <p:nvSpPr>
            <p:cNvPr id="15" name="TextBox 15"/>
            <p:cNvSpPr txBox="1"/>
            <p:nvPr/>
          </p:nvSpPr>
          <p:spPr>
            <a:xfrm>
              <a:off x="0" y="1269181"/>
              <a:ext cx="3872109" cy="673840"/>
            </a:xfrm>
            <a:prstGeom prst="rect">
              <a:avLst/>
            </a:prstGeom>
          </p:spPr>
          <p:txBody>
            <a:bodyPr lIns="0" tIns="0" rIns="0" bIns="0" rtlCol="0" anchor="t">
              <a:spAutoFit/>
            </a:bodyPr>
            <a:lstStyle/>
            <a:p>
              <a:pPr algn="l">
                <a:lnSpc>
                  <a:spcPts val="4189"/>
                </a:lnSpc>
              </a:pPr>
              <a:r>
                <a:rPr lang="en-US" sz="3222">
                  <a:solidFill>
                    <a:srgbClr val="FFFFFF"/>
                  </a:solidFill>
                  <a:latin typeface="TT Commons Pro"/>
                </a:rPr>
                <a:t>Intoduction</a:t>
              </a:r>
            </a:p>
          </p:txBody>
        </p:sp>
        <p:sp>
          <p:nvSpPr>
            <p:cNvPr id="16" name="TextBox 16"/>
            <p:cNvSpPr txBox="1"/>
            <p:nvPr/>
          </p:nvSpPr>
          <p:spPr>
            <a:xfrm>
              <a:off x="0" y="-95250"/>
              <a:ext cx="1375967" cy="955797"/>
            </a:xfrm>
            <a:prstGeom prst="rect">
              <a:avLst/>
            </a:prstGeom>
          </p:spPr>
          <p:txBody>
            <a:bodyPr lIns="0" tIns="0" rIns="0" bIns="0" rtlCol="0" anchor="t">
              <a:spAutoFit/>
            </a:bodyPr>
            <a:lstStyle/>
            <a:p>
              <a:pPr algn="l">
                <a:lnSpc>
                  <a:spcPts val="6015"/>
                </a:lnSpc>
              </a:pPr>
              <a:r>
                <a:rPr lang="en-US" sz="4296">
                  <a:solidFill>
                    <a:srgbClr val="FFFFFF"/>
                  </a:solidFill>
                  <a:latin typeface="TT Commons Pro"/>
                </a:rPr>
                <a:t>01</a:t>
              </a:r>
            </a:p>
          </p:txBody>
        </p:sp>
      </p:grpSp>
      <p:grpSp>
        <p:nvGrpSpPr>
          <p:cNvPr id="17" name="Group 17"/>
          <p:cNvGrpSpPr/>
          <p:nvPr/>
        </p:nvGrpSpPr>
        <p:grpSpPr>
          <a:xfrm>
            <a:off x="3505259" y="5804277"/>
            <a:ext cx="2904082" cy="1989282"/>
            <a:chOff x="0" y="0"/>
            <a:chExt cx="3872109" cy="2652376"/>
          </a:xfrm>
        </p:grpSpPr>
        <p:sp>
          <p:nvSpPr>
            <p:cNvPr id="18" name="TextBox 18"/>
            <p:cNvSpPr txBox="1"/>
            <p:nvPr/>
          </p:nvSpPr>
          <p:spPr>
            <a:xfrm>
              <a:off x="0" y="1269181"/>
              <a:ext cx="3872109" cy="1383195"/>
            </a:xfrm>
            <a:prstGeom prst="rect">
              <a:avLst/>
            </a:prstGeom>
          </p:spPr>
          <p:txBody>
            <a:bodyPr lIns="0" tIns="0" rIns="0" bIns="0" rtlCol="0" anchor="t">
              <a:spAutoFit/>
            </a:bodyPr>
            <a:lstStyle/>
            <a:p>
              <a:pPr algn="l">
                <a:lnSpc>
                  <a:spcPts val="4189"/>
                </a:lnSpc>
              </a:pPr>
              <a:r>
                <a:rPr lang="en-US" sz="3222">
                  <a:solidFill>
                    <a:srgbClr val="FFFFFF"/>
                  </a:solidFill>
                  <a:latin typeface="TT Commons Pro"/>
                </a:rPr>
                <a:t>Objectives &amp;</a:t>
              </a:r>
            </a:p>
            <a:p>
              <a:pPr algn="l">
                <a:lnSpc>
                  <a:spcPts val="4189"/>
                </a:lnSpc>
              </a:pPr>
              <a:r>
                <a:rPr lang="en-US" sz="3222">
                  <a:solidFill>
                    <a:srgbClr val="FFFFFF"/>
                  </a:solidFill>
                  <a:latin typeface="TT Commons Pro"/>
                </a:rPr>
                <a:t>Motivation</a:t>
              </a:r>
            </a:p>
          </p:txBody>
        </p:sp>
        <p:sp>
          <p:nvSpPr>
            <p:cNvPr id="19" name="TextBox 19"/>
            <p:cNvSpPr txBox="1"/>
            <p:nvPr/>
          </p:nvSpPr>
          <p:spPr>
            <a:xfrm>
              <a:off x="0" y="-95250"/>
              <a:ext cx="1375967" cy="955797"/>
            </a:xfrm>
            <a:prstGeom prst="rect">
              <a:avLst/>
            </a:prstGeom>
          </p:spPr>
          <p:txBody>
            <a:bodyPr lIns="0" tIns="0" rIns="0" bIns="0" rtlCol="0" anchor="t">
              <a:spAutoFit/>
            </a:bodyPr>
            <a:lstStyle/>
            <a:p>
              <a:pPr algn="l">
                <a:lnSpc>
                  <a:spcPts val="6015"/>
                </a:lnSpc>
              </a:pPr>
              <a:r>
                <a:rPr lang="en-US" sz="4296">
                  <a:solidFill>
                    <a:srgbClr val="FFFFFF"/>
                  </a:solidFill>
                  <a:latin typeface="TT Commons Pro"/>
                </a:rPr>
                <a:t>02</a:t>
              </a:r>
            </a:p>
          </p:txBody>
        </p:sp>
      </p:grpSp>
      <p:grpSp>
        <p:nvGrpSpPr>
          <p:cNvPr id="20" name="Group 20"/>
          <p:cNvGrpSpPr/>
          <p:nvPr/>
        </p:nvGrpSpPr>
        <p:grpSpPr>
          <a:xfrm>
            <a:off x="6139384" y="5804277"/>
            <a:ext cx="2904082" cy="1989282"/>
            <a:chOff x="0" y="0"/>
            <a:chExt cx="3872109" cy="2652376"/>
          </a:xfrm>
        </p:grpSpPr>
        <p:sp>
          <p:nvSpPr>
            <p:cNvPr id="21" name="TextBox 21"/>
            <p:cNvSpPr txBox="1"/>
            <p:nvPr/>
          </p:nvSpPr>
          <p:spPr>
            <a:xfrm>
              <a:off x="0" y="1269181"/>
              <a:ext cx="3872109" cy="1383195"/>
            </a:xfrm>
            <a:prstGeom prst="rect">
              <a:avLst/>
            </a:prstGeom>
          </p:spPr>
          <p:txBody>
            <a:bodyPr lIns="0" tIns="0" rIns="0" bIns="0" rtlCol="0" anchor="t">
              <a:spAutoFit/>
            </a:bodyPr>
            <a:lstStyle/>
            <a:p>
              <a:pPr algn="l">
                <a:lnSpc>
                  <a:spcPts val="4189"/>
                </a:lnSpc>
              </a:pPr>
              <a:r>
                <a:rPr lang="en-US" sz="3222">
                  <a:solidFill>
                    <a:srgbClr val="FFFFFF"/>
                  </a:solidFill>
                  <a:latin typeface="TT Commons Pro"/>
                </a:rPr>
                <a:t>Data &amp;</a:t>
              </a:r>
            </a:p>
            <a:p>
              <a:pPr algn="l">
                <a:lnSpc>
                  <a:spcPts val="4189"/>
                </a:lnSpc>
              </a:pPr>
              <a:r>
                <a:rPr lang="en-US" sz="3222">
                  <a:solidFill>
                    <a:srgbClr val="FFFFFF"/>
                  </a:solidFill>
                  <a:latin typeface="TT Commons Pro"/>
                </a:rPr>
                <a:t>Data Cleaning</a:t>
              </a:r>
            </a:p>
          </p:txBody>
        </p:sp>
        <p:sp>
          <p:nvSpPr>
            <p:cNvPr id="22" name="TextBox 22"/>
            <p:cNvSpPr txBox="1"/>
            <p:nvPr/>
          </p:nvSpPr>
          <p:spPr>
            <a:xfrm>
              <a:off x="0" y="-95250"/>
              <a:ext cx="1375967" cy="955797"/>
            </a:xfrm>
            <a:prstGeom prst="rect">
              <a:avLst/>
            </a:prstGeom>
          </p:spPr>
          <p:txBody>
            <a:bodyPr lIns="0" tIns="0" rIns="0" bIns="0" rtlCol="0" anchor="t">
              <a:spAutoFit/>
            </a:bodyPr>
            <a:lstStyle/>
            <a:p>
              <a:pPr algn="l">
                <a:lnSpc>
                  <a:spcPts val="6015"/>
                </a:lnSpc>
              </a:pPr>
              <a:r>
                <a:rPr lang="en-US" sz="4296">
                  <a:solidFill>
                    <a:srgbClr val="FFFFFF"/>
                  </a:solidFill>
                  <a:latin typeface="TT Commons Pro"/>
                </a:rPr>
                <a:t>03</a:t>
              </a:r>
            </a:p>
          </p:txBody>
        </p:sp>
      </p:grpSp>
      <p:grpSp>
        <p:nvGrpSpPr>
          <p:cNvPr id="23" name="Group 23"/>
          <p:cNvGrpSpPr/>
          <p:nvPr/>
        </p:nvGrpSpPr>
        <p:grpSpPr>
          <a:xfrm>
            <a:off x="9087973" y="5804277"/>
            <a:ext cx="2904082" cy="1989282"/>
            <a:chOff x="0" y="0"/>
            <a:chExt cx="3872109" cy="2652376"/>
          </a:xfrm>
        </p:grpSpPr>
        <p:sp>
          <p:nvSpPr>
            <p:cNvPr id="24" name="TextBox 24"/>
            <p:cNvSpPr txBox="1"/>
            <p:nvPr/>
          </p:nvSpPr>
          <p:spPr>
            <a:xfrm>
              <a:off x="0" y="1269181"/>
              <a:ext cx="3872109" cy="1383195"/>
            </a:xfrm>
            <a:prstGeom prst="rect">
              <a:avLst/>
            </a:prstGeom>
          </p:spPr>
          <p:txBody>
            <a:bodyPr lIns="0" tIns="0" rIns="0" bIns="0" rtlCol="0" anchor="t">
              <a:spAutoFit/>
            </a:bodyPr>
            <a:lstStyle/>
            <a:p>
              <a:pPr algn="l">
                <a:lnSpc>
                  <a:spcPts val="4189"/>
                </a:lnSpc>
              </a:pPr>
              <a:r>
                <a:rPr lang="en-US" sz="3222">
                  <a:solidFill>
                    <a:srgbClr val="FFFFFF"/>
                  </a:solidFill>
                  <a:latin typeface="TT Commons Pro"/>
                </a:rPr>
                <a:t>Models &amp; Prelimiary Result</a:t>
              </a:r>
            </a:p>
          </p:txBody>
        </p:sp>
        <p:sp>
          <p:nvSpPr>
            <p:cNvPr id="25" name="TextBox 25"/>
            <p:cNvSpPr txBox="1"/>
            <p:nvPr/>
          </p:nvSpPr>
          <p:spPr>
            <a:xfrm>
              <a:off x="0" y="-95250"/>
              <a:ext cx="1375967" cy="955797"/>
            </a:xfrm>
            <a:prstGeom prst="rect">
              <a:avLst/>
            </a:prstGeom>
          </p:spPr>
          <p:txBody>
            <a:bodyPr lIns="0" tIns="0" rIns="0" bIns="0" rtlCol="0" anchor="t">
              <a:spAutoFit/>
            </a:bodyPr>
            <a:lstStyle/>
            <a:p>
              <a:pPr algn="l">
                <a:lnSpc>
                  <a:spcPts val="6015"/>
                </a:lnSpc>
              </a:pPr>
              <a:r>
                <a:rPr lang="en-US" sz="4296">
                  <a:solidFill>
                    <a:srgbClr val="FFFFFF"/>
                  </a:solidFill>
                  <a:latin typeface="TT Commons Pro"/>
                </a:rPr>
                <a:t>04</a:t>
              </a:r>
            </a:p>
          </p:txBody>
        </p:sp>
      </p:grpSp>
      <p:grpSp>
        <p:nvGrpSpPr>
          <p:cNvPr id="26" name="Group 26"/>
          <p:cNvGrpSpPr/>
          <p:nvPr/>
        </p:nvGrpSpPr>
        <p:grpSpPr>
          <a:xfrm>
            <a:off x="12482206" y="5804277"/>
            <a:ext cx="2389663" cy="1459823"/>
            <a:chOff x="0" y="0"/>
            <a:chExt cx="3186217" cy="1946431"/>
          </a:xfrm>
        </p:grpSpPr>
        <p:sp>
          <p:nvSpPr>
            <p:cNvPr id="27" name="TextBox 27"/>
            <p:cNvSpPr txBox="1"/>
            <p:nvPr/>
          </p:nvSpPr>
          <p:spPr>
            <a:xfrm>
              <a:off x="0" y="1272592"/>
              <a:ext cx="3186217" cy="673840"/>
            </a:xfrm>
            <a:prstGeom prst="rect">
              <a:avLst/>
            </a:prstGeom>
          </p:spPr>
          <p:txBody>
            <a:bodyPr lIns="0" tIns="0" rIns="0" bIns="0" rtlCol="0" anchor="t">
              <a:spAutoFit/>
            </a:bodyPr>
            <a:lstStyle/>
            <a:p>
              <a:pPr algn="l">
                <a:lnSpc>
                  <a:spcPts val="4189"/>
                </a:lnSpc>
              </a:pPr>
              <a:r>
                <a:rPr lang="en-US" sz="3222">
                  <a:solidFill>
                    <a:srgbClr val="FFFFFF"/>
                  </a:solidFill>
                  <a:latin typeface="TT Commons Pro"/>
                </a:rPr>
                <a:t>Summary</a:t>
              </a:r>
            </a:p>
          </p:txBody>
        </p:sp>
        <p:sp>
          <p:nvSpPr>
            <p:cNvPr id="28" name="TextBox 28"/>
            <p:cNvSpPr txBox="1"/>
            <p:nvPr/>
          </p:nvSpPr>
          <p:spPr>
            <a:xfrm>
              <a:off x="0" y="-95250"/>
              <a:ext cx="1132233" cy="959207"/>
            </a:xfrm>
            <a:prstGeom prst="rect">
              <a:avLst/>
            </a:prstGeom>
          </p:spPr>
          <p:txBody>
            <a:bodyPr lIns="0" tIns="0" rIns="0" bIns="0" rtlCol="0" anchor="t">
              <a:spAutoFit/>
            </a:bodyPr>
            <a:lstStyle/>
            <a:p>
              <a:pPr algn="l">
                <a:lnSpc>
                  <a:spcPts val="6015"/>
                </a:lnSpc>
              </a:pPr>
              <a:r>
                <a:rPr lang="en-US" sz="4296">
                  <a:solidFill>
                    <a:srgbClr val="FFFFFF"/>
                  </a:solidFill>
                  <a:latin typeface="TT Commons Pro"/>
                </a:rPr>
                <a:t>05</a:t>
              </a:r>
            </a:p>
          </p:txBody>
        </p:sp>
      </p:grpSp>
      <p:sp>
        <p:nvSpPr>
          <p:cNvPr id="29" name="AutoShape 29"/>
          <p:cNvSpPr/>
          <p:nvPr/>
        </p:nvSpPr>
        <p:spPr>
          <a:xfrm>
            <a:off x="14989131" y="5792852"/>
            <a:ext cx="0" cy="2521128"/>
          </a:xfrm>
          <a:prstGeom prst="line">
            <a:avLst/>
          </a:prstGeom>
          <a:ln w="9525" cap="rnd">
            <a:solidFill>
              <a:srgbClr val="FFFFFF"/>
            </a:solidFill>
            <a:prstDash val="solid"/>
            <a:headEnd type="none" w="sm" len="sm"/>
            <a:tailEnd type="none" w="sm" len="sm"/>
          </a:ln>
        </p:spPr>
        <p:txBody>
          <a:bodyPr/>
          <a:lstStyle/>
          <a:p>
            <a:endParaRPr lang="en-TW"/>
          </a:p>
        </p:txBody>
      </p:sp>
      <p:grpSp>
        <p:nvGrpSpPr>
          <p:cNvPr id="30" name="Group 30"/>
          <p:cNvGrpSpPr/>
          <p:nvPr/>
        </p:nvGrpSpPr>
        <p:grpSpPr>
          <a:xfrm>
            <a:off x="15156717" y="5804277"/>
            <a:ext cx="2904082" cy="1459823"/>
            <a:chOff x="0" y="0"/>
            <a:chExt cx="3872109" cy="1946431"/>
          </a:xfrm>
        </p:grpSpPr>
        <p:sp>
          <p:nvSpPr>
            <p:cNvPr id="31" name="TextBox 31"/>
            <p:cNvSpPr txBox="1"/>
            <p:nvPr/>
          </p:nvSpPr>
          <p:spPr>
            <a:xfrm>
              <a:off x="0" y="1272592"/>
              <a:ext cx="3872109" cy="673840"/>
            </a:xfrm>
            <a:prstGeom prst="rect">
              <a:avLst/>
            </a:prstGeom>
          </p:spPr>
          <p:txBody>
            <a:bodyPr lIns="0" tIns="0" rIns="0" bIns="0" rtlCol="0" anchor="t">
              <a:spAutoFit/>
            </a:bodyPr>
            <a:lstStyle/>
            <a:p>
              <a:pPr algn="l">
                <a:lnSpc>
                  <a:spcPts val="4189"/>
                </a:lnSpc>
              </a:pPr>
              <a:r>
                <a:rPr lang="en-US" sz="3222">
                  <a:solidFill>
                    <a:srgbClr val="FFFFFF"/>
                  </a:solidFill>
                  <a:latin typeface="TT Commons Pro"/>
                </a:rPr>
                <a:t>Next Steps</a:t>
              </a:r>
            </a:p>
          </p:txBody>
        </p:sp>
        <p:sp>
          <p:nvSpPr>
            <p:cNvPr id="32" name="TextBox 32"/>
            <p:cNvSpPr txBox="1"/>
            <p:nvPr/>
          </p:nvSpPr>
          <p:spPr>
            <a:xfrm>
              <a:off x="0" y="-95250"/>
              <a:ext cx="1375967" cy="959207"/>
            </a:xfrm>
            <a:prstGeom prst="rect">
              <a:avLst/>
            </a:prstGeom>
          </p:spPr>
          <p:txBody>
            <a:bodyPr lIns="0" tIns="0" rIns="0" bIns="0" rtlCol="0" anchor="t">
              <a:spAutoFit/>
            </a:bodyPr>
            <a:lstStyle/>
            <a:p>
              <a:pPr algn="l">
                <a:lnSpc>
                  <a:spcPts val="6015"/>
                </a:lnSpc>
              </a:pPr>
              <a:r>
                <a:rPr lang="en-US" sz="4296">
                  <a:solidFill>
                    <a:srgbClr val="FFFFFF"/>
                  </a:solidFill>
                  <a:latin typeface="TT Commons Pro"/>
                </a:rPr>
                <a:t>06</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461427" y="0"/>
          <a:ext cx="16230600" cy="10327459"/>
        </p:xfrm>
        <a:graphic>
          <a:graphicData uri="http://schemas.openxmlformats.org/drawingml/2006/table">
            <a:tbl>
              <a:tblPr/>
              <a:tblGrid>
                <a:gridCol w="3361438">
                  <a:extLst>
                    <a:ext uri="{9D8B030D-6E8A-4147-A177-3AD203B41FA5}">
                      <a16:colId xmlns:a16="http://schemas.microsoft.com/office/drawing/2014/main" val="20000"/>
                    </a:ext>
                  </a:extLst>
                </a:gridCol>
                <a:gridCol w="12869162">
                  <a:extLst>
                    <a:ext uri="{9D8B030D-6E8A-4147-A177-3AD203B41FA5}">
                      <a16:colId xmlns:a16="http://schemas.microsoft.com/office/drawing/2014/main" val="20001"/>
                    </a:ext>
                  </a:extLst>
                </a:gridCol>
              </a:tblGrid>
              <a:tr h="1370375">
                <a:tc>
                  <a:txBody>
                    <a:bodyPr/>
                    <a:lstStyle/>
                    <a:p>
                      <a:pPr algn="l">
                        <a:lnSpc>
                          <a:spcPts val="3360"/>
                        </a:lnSpc>
                        <a:defRPr/>
                      </a:pPr>
                      <a:r>
                        <a:rPr lang="en-US" sz="2400">
                          <a:solidFill>
                            <a:srgbClr val="FFFFFF"/>
                          </a:solidFill>
                          <a:latin typeface="TT Commons Pro Bold"/>
                        </a:rPr>
                        <a:t>THERAPEUTIC_ALLIANCE_SCORE</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TT Commons Pro Bold"/>
                        </a:rPr>
                        <a:t>Numeric</a:t>
                      </a:r>
                      <a:r>
                        <a:rPr lang="en-US" sz="2400">
                          <a:solidFill>
                            <a:srgbClr val="FFFFFF"/>
                          </a:solidFill>
                          <a:latin typeface="TT Commons Pro"/>
                        </a:rPr>
                        <a:t> score quantifies therapeutic relationship between a therapist and their patient</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53313">
                <a:tc>
                  <a:txBody>
                    <a:bodyPr/>
                    <a:lstStyle/>
                    <a:p>
                      <a:pPr algn="l">
                        <a:lnSpc>
                          <a:spcPts val="3360"/>
                        </a:lnSpc>
                        <a:defRPr/>
                      </a:pPr>
                      <a:r>
                        <a:rPr lang="en-US" sz="2400">
                          <a:solidFill>
                            <a:srgbClr val="FFFFFF"/>
                          </a:solidFill>
                          <a:latin typeface="TT Commons Pro Bold"/>
                        </a:rPr>
                        <a:t>PATIENT_TYPE</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TT Commons Pro Bold"/>
                        </a:rPr>
                        <a:t>Binary</a:t>
                      </a:r>
                      <a:r>
                        <a:rPr lang="en-US" sz="2400">
                          <a:solidFill>
                            <a:srgbClr val="FFFFFF"/>
                          </a:solidFill>
                          <a:latin typeface="TT Commons Pro"/>
                        </a:rPr>
                        <a:t> variable indicates whether the patient is Adult or Child</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47344">
                <a:tc>
                  <a:txBody>
                    <a:bodyPr/>
                    <a:lstStyle/>
                    <a:p>
                      <a:pPr algn="l">
                        <a:lnSpc>
                          <a:spcPts val="3360"/>
                        </a:lnSpc>
                        <a:defRPr/>
                      </a:pPr>
                      <a:r>
                        <a:rPr lang="en-US" sz="2400">
                          <a:solidFill>
                            <a:srgbClr val="FFFFFF"/>
                          </a:solidFill>
                          <a:latin typeface="TT Commons Pro Bold"/>
                        </a:rPr>
                        <a:t>INOFFICE</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TT Commons Pro Bold"/>
                        </a:rPr>
                        <a:t>Boolean</a:t>
                      </a:r>
                      <a:r>
                        <a:rPr lang="en-US" sz="2400">
                          <a:solidFill>
                            <a:srgbClr val="FFFFFF"/>
                          </a:solidFill>
                          <a:latin typeface="TT Commons Pro"/>
                        </a:rPr>
                        <a:t> value indicates whether the patient's sessions are conducted in person</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47344">
                <a:tc>
                  <a:txBody>
                    <a:bodyPr/>
                    <a:lstStyle/>
                    <a:p>
                      <a:pPr algn="l">
                        <a:lnSpc>
                          <a:spcPts val="3360"/>
                        </a:lnSpc>
                        <a:defRPr/>
                      </a:pPr>
                      <a:r>
                        <a:rPr lang="en-US" sz="2400">
                          <a:solidFill>
                            <a:srgbClr val="FFFFFF"/>
                          </a:solidFill>
                          <a:latin typeface="TT Commons Pro Bold"/>
                        </a:rPr>
                        <a:t>SUICIDALITY_FLAG</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TT Commons Pro Bold"/>
                        </a:rPr>
                        <a:t>Boolean</a:t>
                      </a:r>
                      <a:r>
                        <a:rPr lang="en-US" sz="2400">
                          <a:solidFill>
                            <a:srgbClr val="FFFFFF"/>
                          </a:solidFill>
                          <a:latin typeface="TT Commons Pro"/>
                        </a:rPr>
                        <a:t> value indicates whether the patient has suicidal tendencies</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368385">
                <a:tc>
                  <a:txBody>
                    <a:bodyPr/>
                    <a:lstStyle/>
                    <a:p>
                      <a:pPr algn="l">
                        <a:lnSpc>
                          <a:spcPts val="3360"/>
                        </a:lnSpc>
                        <a:defRPr/>
                      </a:pPr>
                      <a:r>
                        <a:rPr lang="en-US" sz="2400">
                          <a:solidFill>
                            <a:srgbClr val="FFFFFF"/>
                          </a:solidFill>
                          <a:latin typeface="TT Commons Pro Bold"/>
                        </a:rPr>
                        <a:t>AVERAGE_INITIAL_SCORE</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TT Commons Pro Bold"/>
                        </a:rPr>
                        <a:t>Numeric </a:t>
                      </a:r>
                      <a:r>
                        <a:rPr lang="en-US" sz="2400">
                          <a:solidFill>
                            <a:srgbClr val="FFFFFF"/>
                          </a:solidFill>
                          <a:latin typeface="TT Commons Pro"/>
                        </a:rPr>
                        <a:t>value calculated average patient initial assinged assessment</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49333">
                <a:tc>
                  <a:txBody>
                    <a:bodyPr/>
                    <a:lstStyle/>
                    <a:p>
                      <a:pPr algn="l">
                        <a:lnSpc>
                          <a:spcPts val="3360"/>
                        </a:lnSpc>
                        <a:defRPr/>
                      </a:pPr>
                      <a:r>
                        <a:rPr lang="en-US" sz="2400">
                          <a:solidFill>
                            <a:srgbClr val="FFFFFF"/>
                          </a:solidFill>
                          <a:latin typeface="TT Commons Pro Bold"/>
                        </a:rPr>
                        <a:t>COMPLETED_RATIO</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TT Commons Pro Bold"/>
                        </a:rPr>
                        <a:t>Numeric</a:t>
                      </a:r>
                      <a:r>
                        <a:rPr lang="en-US" sz="2400">
                          <a:solidFill>
                            <a:srgbClr val="FFFFFF"/>
                          </a:solidFill>
                          <a:latin typeface="TT Commons Pro"/>
                        </a:rPr>
                        <a:t> value calculated assessment completed ratio</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47344">
                <a:tc>
                  <a:txBody>
                    <a:bodyPr/>
                    <a:lstStyle/>
                    <a:p>
                      <a:pPr algn="l">
                        <a:lnSpc>
                          <a:spcPts val="3360"/>
                        </a:lnSpc>
                        <a:defRPr/>
                      </a:pPr>
                      <a:r>
                        <a:rPr lang="en-US" sz="2400">
                          <a:solidFill>
                            <a:srgbClr val="FFFFFF"/>
                          </a:solidFill>
                          <a:latin typeface="TT Commons Pro Bold"/>
                        </a:rPr>
                        <a:t>DIAGNOSIS</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TT Commons Pro Bold"/>
                        </a:rPr>
                        <a:t>Categorical</a:t>
                      </a:r>
                      <a:r>
                        <a:rPr lang="en-US" sz="2400">
                          <a:solidFill>
                            <a:srgbClr val="FFFFFF"/>
                          </a:solidFill>
                          <a:latin typeface="TT Commons Pro"/>
                        </a:rPr>
                        <a:t> variable classified patients diagnosis into 12 groups</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947344">
                <a:tc>
                  <a:txBody>
                    <a:bodyPr/>
                    <a:lstStyle/>
                    <a:p>
                      <a:pPr algn="l">
                        <a:lnSpc>
                          <a:spcPts val="3360"/>
                        </a:lnSpc>
                        <a:defRPr/>
                      </a:pPr>
                      <a:r>
                        <a:rPr lang="en-US" sz="2400">
                          <a:solidFill>
                            <a:srgbClr val="FFFFFF"/>
                          </a:solidFill>
                          <a:latin typeface="TT Commons Pro Bold"/>
                        </a:rPr>
                        <a:t>Age</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TT Commons Pro Bold"/>
                        </a:rPr>
                        <a:t>Integer</a:t>
                      </a:r>
                      <a:r>
                        <a:rPr lang="en-US" sz="2400">
                          <a:solidFill>
                            <a:srgbClr val="FFFFFF"/>
                          </a:solidFill>
                          <a:latin typeface="TT Commons Pro"/>
                        </a:rPr>
                        <a:t> value calculated ages between 0-100</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947344">
                <a:tc>
                  <a:txBody>
                    <a:bodyPr/>
                    <a:lstStyle/>
                    <a:p>
                      <a:pPr algn="l">
                        <a:lnSpc>
                          <a:spcPts val="3360"/>
                        </a:lnSpc>
                        <a:defRPr/>
                      </a:pPr>
                      <a:r>
                        <a:rPr lang="en-US" sz="2400">
                          <a:solidFill>
                            <a:srgbClr val="FFFFFF"/>
                          </a:solidFill>
                          <a:latin typeface="TT Commons Pro Bold"/>
                        </a:rPr>
                        <a:t>Gender</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TT Commons Pro Bold"/>
                        </a:rPr>
                        <a:t>Categorical</a:t>
                      </a:r>
                      <a:r>
                        <a:rPr lang="en-US" sz="2400">
                          <a:solidFill>
                            <a:srgbClr val="FFFFFF"/>
                          </a:solidFill>
                          <a:latin typeface="TT Commons Pro"/>
                        </a:rPr>
                        <a:t> variable classified Female, Male or Other</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949333">
                <a:tc>
                  <a:txBody>
                    <a:bodyPr/>
                    <a:lstStyle/>
                    <a:p>
                      <a:pPr algn="l">
                        <a:lnSpc>
                          <a:spcPts val="3360"/>
                        </a:lnSpc>
                        <a:defRPr/>
                      </a:pPr>
                      <a:r>
                        <a:rPr lang="en-US" sz="2400">
                          <a:solidFill>
                            <a:srgbClr val="FFFFFF"/>
                          </a:solidFill>
                          <a:latin typeface="TT Commons Pro Bold"/>
                        </a:rPr>
                        <a:t>Occupation</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tc>
                  <a:txBody>
                    <a:bodyPr/>
                    <a:lstStyle/>
                    <a:p>
                      <a:pPr algn="l">
                        <a:lnSpc>
                          <a:spcPts val="3360"/>
                        </a:lnSpc>
                        <a:defRPr/>
                      </a:pPr>
                      <a:r>
                        <a:rPr lang="en-US" sz="2400">
                          <a:solidFill>
                            <a:srgbClr val="FFFFFF"/>
                          </a:solidFill>
                          <a:latin typeface="TT Commons Pro Bold"/>
                        </a:rPr>
                        <a:t>Categorical</a:t>
                      </a:r>
                      <a:r>
                        <a:rPr lang="en-US" sz="2400">
                          <a:solidFill>
                            <a:srgbClr val="FFFFFF"/>
                          </a:solidFill>
                          <a:latin typeface="TT Commons Pro"/>
                        </a:rPr>
                        <a:t> variable classified into 9 groups</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476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pSp>
        <p:nvGrpSpPr>
          <p:cNvPr id="3" name="Group 3"/>
          <p:cNvGrpSpPr/>
          <p:nvPr/>
        </p:nvGrpSpPr>
        <p:grpSpPr>
          <a:xfrm>
            <a:off x="1461427" y="0"/>
            <a:ext cx="16230600" cy="1418245"/>
            <a:chOff x="0" y="0"/>
            <a:chExt cx="4274726" cy="373530"/>
          </a:xfrm>
        </p:grpSpPr>
        <p:sp>
          <p:nvSpPr>
            <p:cNvPr id="4" name="Freeform 4"/>
            <p:cNvSpPr/>
            <p:nvPr/>
          </p:nvSpPr>
          <p:spPr>
            <a:xfrm>
              <a:off x="0" y="0"/>
              <a:ext cx="4274726" cy="373530"/>
            </a:xfrm>
            <a:custGeom>
              <a:avLst/>
              <a:gdLst/>
              <a:ahLst/>
              <a:cxnLst/>
              <a:rect l="l" t="t" r="r" b="b"/>
              <a:pathLst>
                <a:path w="4274726" h="373530">
                  <a:moveTo>
                    <a:pt x="24327" y="0"/>
                  </a:moveTo>
                  <a:lnTo>
                    <a:pt x="4250399" y="0"/>
                  </a:lnTo>
                  <a:cubicBezTo>
                    <a:pt x="4263834" y="0"/>
                    <a:pt x="4274726" y="10891"/>
                    <a:pt x="4274726" y="24327"/>
                  </a:cubicBezTo>
                  <a:lnTo>
                    <a:pt x="4274726" y="349203"/>
                  </a:lnTo>
                  <a:cubicBezTo>
                    <a:pt x="4274726" y="362638"/>
                    <a:pt x="4263834" y="373530"/>
                    <a:pt x="4250399" y="373530"/>
                  </a:cubicBezTo>
                  <a:lnTo>
                    <a:pt x="24327" y="373530"/>
                  </a:lnTo>
                  <a:cubicBezTo>
                    <a:pt x="10891" y="373530"/>
                    <a:pt x="0" y="362638"/>
                    <a:pt x="0" y="349203"/>
                  </a:cubicBezTo>
                  <a:lnTo>
                    <a:pt x="0" y="24327"/>
                  </a:lnTo>
                  <a:cubicBezTo>
                    <a:pt x="0" y="10891"/>
                    <a:pt x="10891" y="0"/>
                    <a:pt x="24327" y="0"/>
                  </a:cubicBezTo>
                  <a:close/>
                </a:path>
              </a:pathLst>
            </a:custGeom>
            <a:solidFill>
              <a:srgbClr val="000000">
                <a:alpha val="0"/>
              </a:srgbClr>
            </a:solidFill>
            <a:ln w="76200" cap="rnd">
              <a:solidFill>
                <a:srgbClr val="FF3131"/>
              </a:solidFill>
              <a:prstDash val="solid"/>
              <a:round/>
            </a:ln>
          </p:spPr>
          <p:txBody>
            <a:bodyPr/>
            <a:lstStyle/>
            <a:p>
              <a:endParaRPr lang="en-TW"/>
            </a:p>
          </p:txBody>
        </p:sp>
        <p:sp>
          <p:nvSpPr>
            <p:cNvPr id="5" name="TextBox 5"/>
            <p:cNvSpPr txBox="1"/>
            <p:nvPr/>
          </p:nvSpPr>
          <p:spPr>
            <a:xfrm>
              <a:off x="0" y="-28575"/>
              <a:ext cx="4274726" cy="402105"/>
            </a:xfrm>
            <a:prstGeom prst="rect">
              <a:avLst/>
            </a:prstGeom>
          </p:spPr>
          <p:txBody>
            <a:bodyPr lIns="50800" tIns="50800" rIns="50800" bIns="50800" rtlCol="0" anchor="ctr"/>
            <a:lstStyle/>
            <a:p>
              <a:pPr algn="ctr">
                <a:lnSpc>
                  <a:spcPts val="3310"/>
                </a:lnSpc>
              </a:pPr>
              <a:endParaRPr/>
            </a:p>
          </p:txBody>
        </p:sp>
      </p:grpSp>
      <p:sp>
        <p:nvSpPr>
          <p:cNvPr id="6" name="TextBox 6"/>
          <p:cNvSpPr txBox="1"/>
          <p:nvPr/>
        </p:nvSpPr>
        <p:spPr>
          <a:xfrm>
            <a:off x="3940987" y="733425"/>
            <a:ext cx="3246537" cy="523875"/>
          </a:xfrm>
          <a:prstGeom prst="rect">
            <a:avLst/>
          </a:prstGeom>
        </p:spPr>
        <p:txBody>
          <a:bodyPr lIns="0" tIns="0" rIns="0" bIns="0" rtlCol="0" anchor="t">
            <a:spAutoFit/>
          </a:bodyPr>
          <a:lstStyle/>
          <a:p>
            <a:pPr algn="ctr">
              <a:lnSpc>
                <a:spcPts val="4200"/>
              </a:lnSpc>
              <a:spcBef>
                <a:spcPct val="0"/>
              </a:spcBef>
            </a:pPr>
            <a:r>
              <a:rPr lang="en-US" sz="3000">
                <a:solidFill>
                  <a:srgbClr val="FF3131"/>
                </a:solidFill>
                <a:latin typeface="TT Commons Pro Bold"/>
              </a:rPr>
              <a:t>Response Variable</a:t>
            </a:r>
          </a:p>
        </p:txBody>
      </p:sp>
      <p:sp>
        <p:nvSpPr>
          <p:cNvPr id="7" name="Freeform 7"/>
          <p:cNvSpPr/>
          <p:nvPr/>
        </p:nvSpPr>
        <p:spPr>
          <a:xfrm>
            <a:off x="-817795" y="0"/>
            <a:ext cx="1846495" cy="10287000"/>
          </a:xfrm>
          <a:custGeom>
            <a:avLst/>
            <a:gdLst/>
            <a:ahLst/>
            <a:cxnLst/>
            <a:rect l="l" t="t" r="r" b="b"/>
            <a:pathLst>
              <a:path w="1846495" h="10287000">
                <a:moveTo>
                  <a:pt x="0" y="0"/>
                </a:moveTo>
                <a:lnTo>
                  <a:pt x="1846495" y="0"/>
                </a:lnTo>
                <a:lnTo>
                  <a:pt x="1846495" y="10287000"/>
                </a:lnTo>
                <a:lnTo>
                  <a:pt x="0" y="10287000"/>
                </a:lnTo>
                <a:lnTo>
                  <a:pt x="0" y="0"/>
                </a:lnTo>
                <a:close/>
              </a:path>
            </a:pathLst>
          </a:custGeom>
          <a:blipFill>
            <a:blip r:embed="rId3"/>
            <a:stretch>
              <a:fillRect l="-389706" r="-345958"/>
            </a:stretch>
          </a:blipFill>
        </p:spPr>
        <p:txBody>
          <a:bodyPr/>
          <a:lstStyle/>
          <a:p>
            <a:endParaRPr lang="en-TW"/>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rot="5400000">
            <a:off x="8220753" y="-8894527"/>
            <a:ext cx="1846495" cy="18288000"/>
          </a:xfrm>
          <a:custGeom>
            <a:avLst/>
            <a:gdLst/>
            <a:ahLst/>
            <a:cxnLst/>
            <a:rect l="l" t="t" r="r" b="b"/>
            <a:pathLst>
              <a:path w="1846495" h="18288000">
                <a:moveTo>
                  <a:pt x="0" y="0"/>
                </a:moveTo>
                <a:lnTo>
                  <a:pt x="1846494" y="0"/>
                </a:lnTo>
                <a:lnTo>
                  <a:pt x="1846494" y="18288000"/>
                </a:lnTo>
                <a:lnTo>
                  <a:pt x="0" y="18288000"/>
                </a:lnTo>
                <a:lnTo>
                  <a:pt x="0" y="0"/>
                </a:lnTo>
                <a:close/>
              </a:path>
            </a:pathLst>
          </a:custGeom>
          <a:blipFill>
            <a:blip r:embed="rId2"/>
            <a:stretch>
              <a:fillRect l="-731700" r="-653925"/>
            </a:stretch>
          </a:blipFill>
        </p:spPr>
        <p:txBody>
          <a:bodyPr/>
          <a:lstStyle/>
          <a:p>
            <a:endParaRPr lang="en-TW"/>
          </a:p>
        </p:txBody>
      </p:sp>
      <p:graphicFrame>
        <p:nvGraphicFramePr>
          <p:cNvPr id="3" name="Table 3"/>
          <p:cNvGraphicFramePr>
            <a:graphicFrameLocks noGrp="1"/>
          </p:cNvGraphicFramePr>
          <p:nvPr/>
        </p:nvGraphicFramePr>
        <p:xfrm>
          <a:off x="81861" y="3209925"/>
          <a:ext cx="18124278" cy="1933575"/>
        </p:xfrm>
        <a:graphic>
          <a:graphicData uri="http://schemas.openxmlformats.org/drawingml/2006/table">
            <a:tbl>
              <a:tblPr/>
              <a:tblGrid>
                <a:gridCol w="1110783">
                  <a:extLst>
                    <a:ext uri="{9D8B030D-6E8A-4147-A177-3AD203B41FA5}">
                      <a16:colId xmlns:a16="http://schemas.microsoft.com/office/drawing/2014/main" val="20000"/>
                    </a:ext>
                  </a:extLst>
                </a:gridCol>
                <a:gridCol w="1248693">
                  <a:extLst>
                    <a:ext uri="{9D8B030D-6E8A-4147-A177-3AD203B41FA5}">
                      <a16:colId xmlns:a16="http://schemas.microsoft.com/office/drawing/2014/main" val="20001"/>
                    </a:ext>
                  </a:extLst>
                </a:gridCol>
                <a:gridCol w="1773064">
                  <a:extLst>
                    <a:ext uri="{9D8B030D-6E8A-4147-A177-3AD203B41FA5}">
                      <a16:colId xmlns:a16="http://schemas.microsoft.com/office/drawing/2014/main" val="20002"/>
                    </a:ext>
                  </a:extLst>
                </a:gridCol>
                <a:gridCol w="1576191">
                  <a:extLst>
                    <a:ext uri="{9D8B030D-6E8A-4147-A177-3AD203B41FA5}">
                      <a16:colId xmlns:a16="http://schemas.microsoft.com/office/drawing/2014/main" val="20003"/>
                    </a:ext>
                  </a:extLst>
                </a:gridCol>
                <a:gridCol w="1060973">
                  <a:extLst>
                    <a:ext uri="{9D8B030D-6E8A-4147-A177-3AD203B41FA5}">
                      <a16:colId xmlns:a16="http://schemas.microsoft.com/office/drawing/2014/main" val="20004"/>
                    </a:ext>
                  </a:extLst>
                </a:gridCol>
                <a:gridCol w="1502080">
                  <a:extLst>
                    <a:ext uri="{9D8B030D-6E8A-4147-A177-3AD203B41FA5}">
                      <a16:colId xmlns:a16="http://schemas.microsoft.com/office/drawing/2014/main" val="20005"/>
                    </a:ext>
                  </a:extLst>
                </a:gridCol>
                <a:gridCol w="1421656">
                  <a:extLst>
                    <a:ext uri="{9D8B030D-6E8A-4147-A177-3AD203B41FA5}">
                      <a16:colId xmlns:a16="http://schemas.microsoft.com/office/drawing/2014/main" val="20006"/>
                    </a:ext>
                  </a:extLst>
                </a:gridCol>
                <a:gridCol w="1681469">
                  <a:extLst>
                    <a:ext uri="{9D8B030D-6E8A-4147-A177-3AD203B41FA5}">
                      <a16:colId xmlns:a16="http://schemas.microsoft.com/office/drawing/2014/main" val="20007"/>
                    </a:ext>
                  </a:extLst>
                </a:gridCol>
                <a:gridCol w="924779">
                  <a:extLst>
                    <a:ext uri="{9D8B030D-6E8A-4147-A177-3AD203B41FA5}">
                      <a16:colId xmlns:a16="http://schemas.microsoft.com/office/drawing/2014/main" val="20008"/>
                    </a:ext>
                  </a:extLst>
                </a:gridCol>
                <a:gridCol w="1036479">
                  <a:extLst>
                    <a:ext uri="{9D8B030D-6E8A-4147-A177-3AD203B41FA5}">
                      <a16:colId xmlns:a16="http://schemas.microsoft.com/office/drawing/2014/main" val="20009"/>
                    </a:ext>
                  </a:extLst>
                </a:gridCol>
                <a:gridCol w="1734108">
                  <a:extLst>
                    <a:ext uri="{9D8B030D-6E8A-4147-A177-3AD203B41FA5}">
                      <a16:colId xmlns:a16="http://schemas.microsoft.com/office/drawing/2014/main" val="20010"/>
                    </a:ext>
                  </a:extLst>
                </a:gridCol>
                <a:gridCol w="1250538">
                  <a:extLst>
                    <a:ext uri="{9D8B030D-6E8A-4147-A177-3AD203B41FA5}">
                      <a16:colId xmlns:a16="http://schemas.microsoft.com/office/drawing/2014/main" val="20011"/>
                    </a:ext>
                  </a:extLst>
                </a:gridCol>
                <a:gridCol w="1803465">
                  <a:extLst>
                    <a:ext uri="{9D8B030D-6E8A-4147-A177-3AD203B41FA5}">
                      <a16:colId xmlns:a16="http://schemas.microsoft.com/office/drawing/2014/main" val="20012"/>
                    </a:ext>
                  </a:extLst>
                </a:gridCol>
              </a:tblGrid>
              <a:tr h="1070211">
                <a:tc>
                  <a:txBody>
                    <a:bodyPr/>
                    <a:lstStyle/>
                    <a:p>
                      <a:pPr algn="ctr">
                        <a:lnSpc>
                          <a:spcPts val="2800"/>
                        </a:lnSpc>
                        <a:defRPr/>
                      </a:pPr>
                      <a:r>
                        <a:rPr lang="en-US" sz="2000">
                          <a:solidFill>
                            <a:srgbClr val="FFFFFF"/>
                          </a:solidFill>
                          <a:latin typeface="TT Commons Pro Bold"/>
                        </a:rPr>
                        <a:t>DIAGNOSIS</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Anxiety</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Depression</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Anxiety_Depression</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PTSD</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Addiction</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Eating Disorder</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Personality</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OCD</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ADHD</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Postpartum</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Abuse</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Dissociation</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737457">
                <a:tc>
                  <a:txBody>
                    <a:bodyPr/>
                    <a:lstStyle/>
                    <a:p>
                      <a:pPr algn="ctr">
                        <a:lnSpc>
                          <a:spcPts val="2800"/>
                        </a:lnSpc>
                        <a:defRPr/>
                      </a:pPr>
                      <a:r>
                        <a:rPr lang="en-US" sz="2000">
                          <a:solidFill>
                            <a:srgbClr val="FFFFFF"/>
                          </a:solidFill>
                          <a:latin typeface="TT Commons Pro Bold"/>
                        </a:rPr>
                        <a:t>Levels</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0</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1</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2</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3</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4</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5</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6</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7</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8</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9</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10</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11</a:t>
                      </a:r>
                      <a:endParaRPr lang="en-US" sz="1100"/>
                    </a:p>
                  </a:txBody>
                  <a:tcPr marL="161925" marR="161925" marT="161925" marB="1619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4" name="Table 4"/>
          <p:cNvGraphicFramePr>
            <a:graphicFrameLocks noGrp="1"/>
          </p:cNvGraphicFramePr>
          <p:nvPr/>
        </p:nvGraphicFramePr>
        <p:xfrm>
          <a:off x="514350" y="6347121"/>
          <a:ext cx="17259300" cy="2674107"/>
        </p:xfrm>
        <a:graphic>
          <a:graphicData uri="http://schemas.openxmlformats.org/drawingml/2006/table">
            <a:tbl>
              <a:tblPr/>
              <a:tblGrid>
                <a:gridCol w="1827377">
                  <a:extLst>
                    <a:ext uri="{9D8B030D-6E8A-4147-A177-3AD203B41FA5}">
                      <a16:colId xmlns:a16="http://schemas.microsoft.com/office/drawing/2014/main" val="20000"/>
                    </a:ext>
                  </a:extLst>
                </a:gridCol>
                <a:gridCol w="1201006">
                  <a:extLst>
                    <a:ext uri="{9D8B030D-6E8A-4147-A177-3AD203B41FA5}">
                      <a16:colId xmlns:a16="http://schemas.microsoft.com/office/drawing/2014/main" val="20001"/>
                    </a:ext>
                  </a:extLst>
                </a:gridCol>
                <a:gridCol w="1860596">
                  <a:extLst>
                    <a:ext uri="{9D8B030D-6E8A-4147-A177-3AD203B41FA5}">
                      <a16:colId xmlns:a16="http://schemas.microsoft.com/office/drawing/2014/main" val="20002"/>
                    </a:ext>
                  </a:extLst>
                </a:gridCol>
                <a:gridCol w="1427151">
                  <a:extLst>
                    <a:ext uri="{9D8B030D-6E8A-4147-A177-3AD203B41FA5}">
                      <a16:colId xmlns:a16="http://schemas.microsoft.com/office/drawing/2014/main" val="20003"/>
                    </a:ext>
                  </a:extLst>
                </a:gridCol>
                <a:gridCol w="1351769">
                  <a:extLst>
                    <a:ext uri="{9D8B030D-6E8A-4147-A177-3AD203B41FA5}">
                      <a16:colId xmlns:a16="http://schemas.microsoft.com/office/drawing/2014/main" val="20004"/>
                    </a:ext>
                  </a:extLst>
                </a:gridCol>
                <a:gridCol w="1917132">
                  <a:extLst>
                    <a:ext uri="{9D8B030D-6E8A-4147-A177-3AD203B41FA5}">
                      <a16:colId xmlns:a16="http://schemas.microsoft.com/office/drawing/2014/main" val="20005"/>
                    </a:ext>
                  </a:extLst>
                </a:gridCol>
                <a:gridCol w="1600245">
                  <a:extLst>
                    <a:ext uri="{9D8B030D-6E8A-4147-A177-3AD203B41FA5}">
                      <a16:colId xmlns:a16="http://schemas.microsoft.com/office/drawing/2014/main" val="20006"/>
                    </a:ext>
                  </a:extLst>
                </a:gridCol>
                <a:gridCol w="2196328">
                  <a:extLst>
                    <a:ext uri="{9D8B030D-6E8A-4147-A177-3AD203B41FA5}">
                      <a16:colId xmlns:a16="http://schemas.microsoft.com/office/drawing/2014/main" val="20007"/>
                    </a:ext>
                  </a:extLst>
                </a:gridCol>
                <a:gridCol w="1690987">
                  <a:extLst>
                    <a:ext uri="{9D8B030D-6E8A-4147-A177-3AD203B41FA5}">
                      <a16:colId xmlns:a16="http://schemas.microsoft.com/office/drawing/2014/main" val="20008"/>
                    </a:ext>
                  </a:extLst>
                </a:gridCol>
                <a:gridCol w="2186709">
                  <a:extLst>
                    <a:ext uri="{9D8B030D-6E8A-4147-A177-3AD203B41FA5}">
                      <a16:colId xmlns:a16="http://schemas.microsoft.com/office/drawing/2014/main" val="20009"/>
                    </a:ext>
                  </a:extLst>
                </a:gridCol>
              </a:tblGrid>
              <a:tr h="1569345">
                <a:tc>
                  <a:txBody>
                    <a:bodyPr/>
                    <a:lstStyle/>
                    <a:p>
                      <a:pPr algn="ctr">
                        <a:lnSpc>
                          <a:spcPts val="2800"/>
                        </a:lnSpc>
                        <a:defRPr/>
                      </a:pPr>
                      <a:r>
                        <a:rPr lang="en-US" sz="2000">
                          <a:solidFill>
                            <a:srgbClr val="FFFFFF"/>
                          </a:solidFill>
                          <a:latin typeface="TT Commons Pro Bold"/>
                        </a:rPr>
                        <a:t>Occupation</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Other</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Professional Services</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Health Care</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Student</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Unemployed</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Education</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Manufacturing and Construction</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First Responder</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Administrative and Support Services</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04762">
                <a:tc>
                  <a:txBody>
                    <a:bodyPr/>
                    <a:lstStyle/>
                    <a:p>
                      <a:pPr algn="ctr">
                        <a:lnSpc>
                          <a:spcPts val="2800"/>
                        </a:lnSpc>
                        <a:defRPr/>
                      </a:pPr>
                      <a:r>
                        <a:rPr lang="en-US" sz="2000">
                          <a:solidFill>
                            <a:srgbClr val="FFFFFF"/>
                          </a:solidFill>
                          <a:latin typeface="TT Commons Pro Bold"/>
                        </a:rPr>
                        <a:t>Levels</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0</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1</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2</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3</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4</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5</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6</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7</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TT Commons Pro Bold"/>
                        </a:rPr>
                        <a:t>8</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TextBox 5"/>
          <p:cNvSpPr txBox="1"/>
          <p:nvPr/>
        </p:nvSpPr>
        <p:spPr>
          <a:xfrm>
            <a:off x="1028700" y="1510668"/>
            <a:ext cx="10143798" cy="742950"/>
          </a:xfrm>
          <a:prstGeom prst="rect">
            <a:avLst/>
          </a:prstGeom>
        </p:spPr>
        <p:txBody>
          <a:bodyPr lIns="0" tIns="0" rIns="0" bIns="0" rtlCol="0" anchor="t">
            <a:spAutoFit/>
          </a:bodyPr>
          <a:lstStyle/>
          <a:p>
            <a:pPr algn="l">
              <a:lnSpc>
                <a:spcPts val="5850"/>
              </a:lnSpc>
            </a:pPr>
            <a:r>
              <a:rPr lang="en-US" sz="4500">
                <a:solidFill>
                  <a:srgbClr val="FFFFFF"/>
                </a:solidFill>
                <a:latin typeface="Kollektif Bold"/>
              </a:rPr>
              <a:t>Variable Description continue...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1614405" y="1559587"/>
            <a:ext cx="14976892" cy="8227649"/>
          </a:xfrm>
          <a:custGeom>
            <a:avLst/>
            <a:gdLst/>
            <a:ahLst/>
            <a:cxnLst/>
            <a:rect l="l" t="t" r="r" b="b"/>
            <a:pathLst>
              <a:path w="14976892" h="8227649">
                <a:moveTo>
                  <a:pt x="0" y="0"/>
                </a:moveTo>
                <a:lnTo>
                  <a:pt x="14976892" y="0"/>
                </a:lnTo>
                <a:lnTo>
                  <a:pt x="14976892" y="8227649"/>
                </a:lnTo>
                <a:lnTo>
                  <a:pt x="0" y="8227649"/>
                </a:lnTo>
                <a:lnTo>
                  <a:pt x="0" y="0"/>
                </a:lnTo>
                <a:close/>
              </a:path>
            </a:pathLst>
          </a:custGeom>
          <a:blipFill>
            <a:blip r:embed="rId3"/>
            <a:stretch>
              <a:fillRect/>
            </a:stretch>
          </a:blipFill>
        </p:spPr>
        <p:txBody>
          <a:bodyPr/>
          <a:lstStyle/>
          <a:p>
            <a:endParaRPr lang="en-TW"/>
          </a:p>
        </p:txBody>
      </p:sp>
      <p:sp>
        <p:nvSpPr>
          <p:cNvPr id="3" name="TextBox 3"/>
          <p:cNvSpPr txBox="1"/>
          <p:nvPr/>
        </p:nvSpPr>
        <p:spPr>
          <a:xfrm>
            <a:off x="1614405" y="628650"/>
            <a:ext cx="6004672" cy="742950"/>
          </a:xfrm>
          <a:prstGeom prst="rect">
            <a:avLst/>
          </a:prstGeom>
        </p:spPr>
        <p:txBody>
          <a:bodyPr lIns="0" tIns="0" rIns="0" bIns="0" rtlCol="0" anchor="t">
            <a:spAutoFit/>
          </a:bodyPr>
          <a:lstStyle/>
          <a:p>
            <a:pPr algn="l">
              <a:lnSpc>
                <a:spcPts val="5850"/>
              </a:lnSpc>
            </a:pPr>
            <a:r>
              <a:rPr lang="en-US" sz="4500">
                <a:solidFill>
                  <a:srgbClr val="FFFFFF"/>
                </a:solidFill>
                <a:latin typeface="Kollektif Bold"/>
              </a:rPr>
              <a:t>Count of rows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2208860" y="2883110"/>
            <a:ext cx="13870280" cy="7235218"/>
          </a:xfrm>
          <a:custGeom>
            <a:avLst/>
            <a:gdLst/>
            <a:ahLst/>
            <a:cxnLst/>
            <a:rect l="l" t="t" r="r" b="b"/>
            <a:pathLst>
              <a:path w="13870280" h="7235218">
                <a:moveTo>
                  <a:pt x="0" y="0"/>
                </a:moveTo>
                <a:lnTo>
                  <a:pt x="13870280" y="0"/>
                </a:lnTo>
                <a:lnTo>
                  <a:pt x="13870280" y="7235218"/>
                </a:lnTo>
                <a:lnTo>
                  <a:pt x="0" y="7235218"/>
                </a:lnTo>
                <a:lnTo>
                  <a:pt x="0" y="0"/>
                </a:lnTo>
                <a:close/>
              </a:path>
            </a:pathLst>
          </a:custGeom>
          <a:blipFill>
            <a:blip r:embed="rId3"/>
            <a:stretch>
              <a:fillRect/>
            </a:stretch>
          </a:blipFill>
        </p:spPr>
        <p:txBody>
          <a:bodyPr/>
          <a:lstStyle/>
          <a:p>
            <a:endParaRPr lang="en-TW"/>
          </a:p>
        </p:txBody>
      </p:sp>
      <p:sp>
        <p:nvSpPr>
          <p:cNvPr id="3" name="TextBox 3"/>
          <p:cNvSpPr txBox="1"/>
          <p:nvPr/>
        </p:nvSpPr>
        <p:spPr>
          <a:xfrm>
            <a:off x="2289252" y="746125"/>
            <a:ext cx="13120174" cy="660400"/>
          </a:xfrm>
          <a:prstGeom prst="rect">
            <a:avLst/>
          </a:prstGeom>
        </p:spPr>
        <p:txBody>
          <a:bodyPr lIns="0" tIns="0" rIns="0" bIns="0" rtlCol="0" anchor="t">
            <a:spAutoFit/>
          </a:bodyPr>
          <a:lstStyle/>
          <a:p>
            <a:pPr marL="0" lvl="0" indent="0" algn="l">
              <a:lnSpc>
                <a:spcPts val="4999"/>
              </a:lnSpc>
              <a:spcBef>
                <a:spcPct val="0"/>
              </a:spcBef>
            </a:pPr>
            <a:r>
              <a:rPr lang="en-US" sz="4999">
                <a:solidFill>
                  <a:srgbClr val="FFFFFF"/>
                </a:solidFill>
                <a:latin typeface="Kollektif Bold"/>
              </a:rPr>
              <a:t>Missing Data (NAs)</a:t>
            </a:r>
          </a:p>
        </p:txBody>
      </p:sp>
      <p:sp>
        <p:nvSpPr>
          <p:cNvPr id="4" name="TextBox 4"/>
          <p:cNvSpPr txBox="1"/>
          <p:nvPr/>
        </p:nvSpPr>
        <p:spPr>
          <a:xfrm>
            <a:off x="2082296" y="1465368"/>
            <a:ext cx="13120174" cy="1311275"/>
          </a:xfrm>
          <a:prstGeom prst="rect">
            <a:avLst/>
          </a:prstGeom>
        </p:spPr>
        <p:txBody>
          <a:bodyPr lIns="0" tIns="0" rIns="0" bIns="0" rtlCol="0" anchor="t">
            <a:spAutoFit/>
          </a:bodyPr>
          <a:lstStyle/>
          <a:p>
            <a:pPr marL="863603" lvl="1" indent="-431801" algn="l">
              <a:lnSpc>
                <a:spcPts val="5200"/>
              </a:lnSpc>
              <a:buFont typeface="Arial"/>
              <a:buChar char="•"/>
            </a:pPr>
            <a:r>
              <a:rPr lang="en-US" sz="4000">
                <a:solidFill>
                  <a:srgbClr val="FFFFFF"/>
                </a:solidFill>
                <a:latin typeface="TT Commons Pro"/>
              </a:rPr>
              <a:t>Removed NAN THERAPEUTIC_ALLIANCE_SCORE</a:t>
            </a:r>
          </a:p>
          <a:p>
            <a:pPr marL="863603" lvl="1" indent="-431801" algn="l">
              <a:lnSpc>
                <a:spcPts val="5200"/>
              </a:lnSpc>
              <a:buFont typeface="Arial"/>
              <a:buChar char="•"/>
            </a:pPr>
            <a:r>
              <a:rPr lang="en-US" sz="4000">
                <a:solidFill>
                  <a:srgbClr val="FFFFFF"/>
                </a:solidFill>
                <a:latin typeface="TT Commons Pro"/>
              </a:rPr>
              <a:t>Unrecorded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b="-18518"/>
            </a:stretch>
          </a:blipFill>
        </p:spPr>
        <p:txBody>
          <a:bodyPr/>
          <a:lstStyle/>
          <a:p>
            <a:endParaRPr lang="en-TW"/>
          </a:p>
        </p:txBody>
      </p:sp>
      <p:sp>
        <p:nvSpPr>
          <p:cNvPr id="3" name="AutoShape 3"/>
          <p:cNvSpPr/>
          <p:nvPr/>
        </p:nvSpPr>
        <p:spPr>
          <a:xfrm>
            <a:off x="758910" y="514350"/>
            <a:ext cx="16770180" cy="9258300"/>
          </a:xfrm>
          <a:prstGeom prst="rect">
            <a:avLst/>
          </a:prstGeom>
          <a:solidFill>
            <a:srgbClr val="FFFFFF"/>
          </a:solidFill>
        </p:spPr>
        <p:txBody>
          <a:bodyPr/>
          <a:lstStyle/>
          <a:p>
            <a:endParaRPr lang="en-TW"/>
          </a:p>
        </p:txBody>
      </p:sp>
      <p:sp>
        <p:nvSpPr>
          <p:cNvPr id="4" name="TextBox 4"/>
          <p:cNvSpPr txBox="1"/>
          <p:nvPr/>
        </p:nvSpPr>
        <p:spPr>
          <a:xfrm>
            <a:off x="2446875" y="3659442"/>
            <a:ext cx="13872905" cy="1708151"/>
          </a:xfrm>
          <a:prstGeom prst="rect">
            <a:avLst/>
          </a:prstGeom>
        </p:spPr>
        <p:txBody>
          <a:bodyPr lIns="0" tIns="0" rIns="0" bIns="0" rtlCol="0" anchor="t">
            <a:spAutoFit/>
          </a:bodyPr>
          <a:lstStyle/>
          <a:p>
            <a:pPr algn="ctr">
              <a:lnSpc>
                <a:spcPts val="13999"/>
              </a:lnSpc>
              <a:spcBef>
                <a:spcPct val="0"/>
              </a:spcBef>
            </a:pPr>
            <a:r>
              <a:rPr lang="en-US" sz="9999">
                <a:solidFill>
                  <a:srgbClr val="000000"/>
                </a:solidFill>
                <a:latin typeface="TT Commons Pro Bold"/>
              </a:rPr>
              <a:t>Models &amp; Results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grpSp>
        <p:nvGrpSpPr>
          <p:cNvPr id="2" name="Group 2"/>
          <p:cNvGrpSpPr/>
          <p:nvPr/>
        </p:nvGrpSpPr>
        <p:grpSpPr>
          <a:xfrm>
            <a:off x="4711893" y="2453120"/>
            <a:ext cx="12066186" cy="1608184"/>
            <a:chOff x="0" y="0"/>
            <a:chExt cx="3177926" cy="423555"/>
          </a:xfrm>
        </p:grpSpPr>
        <p:sp>
          <p:nvSpPr>
            <p:cNvPr id="3" name="Freeform 3"/>
            <p:cNvSpPr/>
            <p:nvPr/>
          </p:nvSpPr>
          <p:spPr>
            <a:xfrm>
              <a:off x="0" y="0"/>
              <a:ext cx="3177926" cy="423555"/>
            </a:xfrm>
            <a:custGeom>
              <a:avLst/>
              <a:gdLst/>
              <a:ahLst/>
              <a:cxnLst/>
              <a:rect l="l" t="t" r="r" b="b"/>
              <a:pathLst>
                <a:path w="3177926" h="423555">
                  <a:moveTo>
                    <a:pt x="32723" y="0"/>
                  </a:moveTo>
                  <a:lnTo>
                    <a:pt x="3145203" y="0"/>
                  </a:lnTo>
                  <a:cubicBezTo>
                    <a:pt x="3153882" y="0"/>
                    <a:pt x="3162205" y="3448"/>
                    <a:pt x="3168341" y="9584"/>
                  </a:cubicBezTo>
                  <a:cubicBezTo>
                    <a:pt x="3174478" y="15721"/>
                    <a:pt x="3177926" y="24044"/>
                    <a:pt x="3177926" y="32723"/>
                  </a:cubicBezTo>
                  <a:lnTo>
                    <a:pt x="3177926" y="390832"/>
                  </a:lnTo>
                  <a:cubicBezTo>
                    <a:pt x="3177926" y="399510"/>
                    <a:pt x="3174478" y="407834"/>
                    <a:pt x="3168341" y="413970"/>
                  </a:cubicBezTo>
                  <a:cubicBezTo>
                    <a:pt x="3162205" y="420107"/>
                    <a:pt x="3153882" y="423555"/>
                    <a:pt x="3145203" y="423555"/>
                  </a:cubicBezTo>
                  <a:lnTo>
                    <a:pt x="32723" y="423555"/>
                  </a:lnTo>
                  <a:cubicBezTo>
                    <a:pt x="24044" y="423555"/>
                    <a:pt x="15721" y="420107"/>
                    <a:pt x="9584" y="413970"/>
                  </a:cubicBezTo>
                  <a:cubicBezTo>
                    <a:pt x="3448" y="407834"/>
                    <a:pt x="0" y="399510"/>
                    <a:pt x="0" y="390832"/>
                  </a:cubicBezTo>
                  <a:lnTo>
                    <a:pt x="0" y="32723"/>
                  </a:lnTo>
                  <a:cubicBezTo>
                    <a:pt x="0" y="24044"/>
                    <a:pt x="3448" y="15721"/>
                    <a:pt x="9584" y="9584"/>
                  </a:cubicBezTo>
                  <a:cubicBezTo>
                    <a:pt x="15721" y="3448"/>
                    <a:pt x="24044" y="0"/>
                    <a:pt x="32723" y="0"/>
                  </a:cubicBezTo>
                  <a:close/>
                </a:path>
              </a:pathLst>
            </a:custGeom>
            <a:solidFill>
              <a:srgbClr val="284A5D"/>
            </a:solidFill>
          </p:spPr>
          <p:txBody>
            <a:bodyPr/>
            <a:lstStyle/>
            <a:p>
              <a:endParaRPr lang="en-TW"/>
            </a:p>
          </p:txBody>
        </p:sp>
        <p:sp>
          <p:nvSpPr>
            <p:cNvPr id="4" name="TextBox 4"/>
            <p:cNvSpPr txBox="1"/>
            <p:nvPr/>
          </p:nvSpPr>
          <p:spPr>
            <a:xfrm>
              <a:off x="0" y="-28575"/>
              <a:ext cx="3177926" cy="452130"/>
            </a:xfrm>
            <a:prstGeom prst="rect">
              <a:avLst/>
            </a:prstGeom>
          </p:spPr>
          <p:txBody>
            <a:bodyPr lIns="50800" tIns="50800" rIns="50800" bIns="50800" rtlCol="0" anchor="ctr"/>
            <a:lstStyle/>
            <a:p>
              <a:pPr algn="ctr">
                <a:lnSpc>
                  <a:spcPts val="3310"/>
                </a:lnSpc>
              </a:pPr>
              <a:endParaRPr/>
            </a:p>
          </p:txBody>
        </p:sp>
      </p:grpSp>
      <p:sp>
        <p:nvSpPr>
          <p:cNvPr id="5" name="TextBox 5"/>
          <p:cNvSpPr txBox="1"/>
          <p:nvPr/>
        </p:nvSpPr>
        <p:spPr>
          <a:xfrm>
            <a:off x="1698258" y="904875"/>
            <a:ext cx="16038814" cy="1038225"/>
          </a:xfrm>
          <a:prstGeom prst="rect">
            <a:avLst/>
          </a:prstGeom>
        </p:spPr>
        <p:txBody>
          <a:bodyPr lIns="0" tIns="0" rIns="0" bIns="0" rtlCol="0" anchor="t">
            <a:spAutoFit/>
          </a:bodyPr>
          <a:lstStyle/>
          <a:p>
            <a:pPr algn="ctr">
              <a:lnSpc>
                <a:spcPts val="8400"/>
              </a:lnSpc>
            </a:pPr>
            <a:r>
              <a:rPr lang="en-US" sz="6000">
                <a:solidFill>
                  <a:srgbClr val="FFFFFF"/>
                </a:solidFill>
                <a:latin typeface="WenQuanYi Bold"/>
              </a:rPr>
              <a:t>Different Feature Selections Model Result</a:t>
            </a:r>
          </a:p>
        </p:txBody>
      </p:sp>
      <p:sp>
        <p:nvSpPr>
          <p:cNvPr id="6" name="TextBox 6"/>
          <p:cNvSpPr txBox="1"/>
          <p:nvPr/>
        </p:nvSpPr>
        <p:spPr>
          <a:xfrm>
            <a:off x="2000675" y="2756514"/>
            <a:ext cx="2147813" cy="896620"/>
          </a:xfrm>
          <a:prstGeom prst="rect">
            <a:avLst/>
          </a:prstGeom>
        </p:spPr>
        <p:txBody>
          <a:bodyPr lIns="0" tIns="0" rIns="0" bIns="0" rtlCol="0" anchor="t">
            <a:spAutoFit/>
          </a:bodyPr>
          <a:lstStyle/>
          <a:p>
            <a:pPr algn="ctr">
              <a:lnSpc>
                <a:spcPts val="7279"/>
              </a:lnSpc>
            </a:pPr>
            <a:r>
              <a:rPr lang="en-US" sz="5199">
                <a:solidFill>
                  <a:srgbClr val="FFFFFF"/>
                </a:solidFill>
                <a:latin typeface="WenQuanYi Bold"/>
              </a:rPr>
              <a:t>Stage 1</a:t>
            </a:r>
          </a:p>
        </p:txBody>
      </p:sp>
      <p:sp>
        <p:nvSpPr>
          <p:cNvPr id="7" name="TextBox 7"/>
          <p:cNvSpPr txBox="1"/>
          <p:nvPr/>
        </p:nvSpPr>
        <p:spPr>
          <a:xfrm>
            <a:off x="5198050" y="2922884"/>
            <a:ext cx="10734881" cy="582930"/>
          </a:xfrm>
          <a:prstGeom prst="rect">
            <a:avLst/>
          </a:prstGeom>
        </p:spPr>
        <p:txBody>
          <a:bodyPr lIns="0" tIns="0" rIns="0" bIns="0" rtlCol="0" anchor="t">
            <a:spAutoFit/>
          </a:bodyPr>
          <a:lstStyle/>
          <a:p>
            <a:pPr algn="ctr">
              <a:lnSpc>
                <a:spcPts val="4620"/>
              </a:lnSpc>
            </a:pPr>
            <a:r>
              <a:rPr lang="en-US" sz="3300">
                <a:solidFill>
                  <a:srgbClr val="FFFFFF"/>
                </a:solidFill>
                <a:latin typeface="WenQuanYi"/>
              </a:rPr>
              <a:t>Initial_Assessment_Score, Assessment code -&gt; TA Score</a:t>
            </a:r>
          </a:p>
        </p:txBody>
      </p:sp>
      <p:sp>
        <p:nvSpPr>
          <p:cNvPr id="8" name="TextBox 8"/>
          <p:cNvSpPr txBox="1"/>
          <p:nvPr/>
        </p:nvSpPr>
        <p:spPr>
          <a:xfrm>
            <a:off x="3069819" y="4642802"/>
            <a:ext cx="9525" cy="896620"/>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3201859" y="4899504"/>
            <a:ext cx="3440237" cy="589915"/>
          </a:xfrm>
          <a:prstGeom prst="rect">
            <a:avLst/>
          </a:prstGeom>
        </p:spPr>
        <p:txBody>
          <a:bodyPr lIns="0" tIns="0" rIns="0" bIns="0" rtlCol="0" anchor="t">
            <a:spAutoFit/>
          </a:bodyPr>
          <a:lstStyle/>
          <a:p>
            <a:pPr algn="ctr">
              <a:lnSpc>
                <a:spcPts val="4759"/>
              </a:lnSpc>
            </a:pPr>
            <a:r>
              <a:rPr lang="en-US" sz="3399">
                <a:solidFill>
                  <a:srgbClr val="FFFFFF"/>
                </a:solidFill>
                <a:latin typeface="WenQuanYi"/>
              </a:rPr>
              <a:t>Linear Regression</a:t>
            </a:r>
          </a:p>
        </p:txBody>
      </p:sp>
      <p:sp>
        <p:nvSpPr>
          <p:cNvPr id="10" name="TextBox 10"/>
          <p:cNvSpPr txBox="1"/>
          <p:nvPr/>
        </p:nvSpPr>
        <p:spPr>
          <a:xfrm>
            <a:off x="11027012" y="4899504"/>
            <a:ext cx="2945011" cy="589915"/>
          </a:xfrm>
          <a:prstGeom prst="rect">
            <a:avLst/>
          </a:prstGeom>
        </p:spPr>
        <p:txBody>
          <a:bodyPr lIns="0" tIns="0" rIns="0" bIns="0" rtlCol="0" anchor="t">
            <a:spAutoFit/>
          </a:bodyPr>
          <a:lstStyle/>
          <a:p>
            <a:pPr algn="ctr">
              <a:lnSpc>
                <a:spcPts val="4759"/>
              </a:lnSpc>
            </a:pPr>
            <a:r>
              <a:rPr lang="en-US" sz="3399">
                <a:solidFill>
                  <a:srgbClr val="FFFFFF"/>
                </a:solidFill>
                <a:latin typeface="WenQuanYi"/>
              </a:rPr>
              <a:t>Random Forest</a:t>
            </a:r>
          </a:p>
        </p:txBody>
      </p:sp>
      <p:sp>
        <p:nvSpPr>
          <p:cNvPr id="11" name="TextBox 11"/>
          <p:cNvSpPr txBox="1"/>
          <p:nvPr/>
        </p:nvSpPr>
        <p:spPr>
          <a:xfrm>
            <a:off x="1796202" y="6377623"/>
            <a:ext cx="5831384" cy="17900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WenQuanYi"/>
              </a:rPr>
              <a:t>MSE: 250.20</a:t>
            </a:r>
          </a:p>
          <a:p>
            <a:pPr marL="734059" lvl="1" indent="-367030" algn="ctr">
              <a:lnSpc>
                <a:spcPts val="4759"/>
              </a:lnSpc>
              <a:buFont typeface="Arial"/>
              <a:buChar char="•"/>
            </a:pPr>
            <a:r>
              <a:rPr lang="en-US" sz="3399">
                <a:solidFill>
                  <a:srgbClr val="FFFFFF"/>
                </a:solidFill>
                <a:latin typeface="WenQuanYi"/>
              </a:rPr>
              <a:t>R Squared: 0.160</a:t>
            </a:r>
          </a:p>
          <a:p>
            <a:pPr marL="734059" lvl="1" indent="-367030" algn="ctr">
              <a:lnSpc>
                <a:spcPts val="4759"/>
              </a:lnSpc>
              <a:buFont typeface="Arial"/>
              <a:buChar char="•"/>
            </a:pPr>
            <a:r>
              <a:rPr lang="en-US" sz="3399">
                <a:solidFill>
                  <a:srgbClr val="FFFFFF"/>
                </a:solidFill>
                <a:latin typeface="WenQuanYi"/>
              </a:rPr>
              <a:t>Adjusted R Squared: 0.159</a:t>
            </a:r>
          </a:p>
        </p:txBody>
      </p:sp>
      <p:sp>
        <p:nvSpPr>
          <p:cNvPr id="12" name="TextBox 12"/>
          <p:cNvSpPr txBox="1"/>
          <p:nvPr/>
        </p:nvSpPr>
        <p:spPr>
          <a:xfrm>
            <a:off x="9933810" y="6377623"/>
            <a:ext cx="5593556" cy="17900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WenQuanYi"/>
              </a:rPr>
              <a:t>MSE: 262.08</a:t>
            </a:r>
          </a:p>
          <a:p>
            <a:pPr marL="734059" lvl="1" indent="-367030" algn="ctr">
              <a:lnSpc>
                <a:spcPts val="4759"/>
              </a:lnSpc>
              <a:buFont typeface="Arial"/>
              <a:buChar char="•"/>
            </a:pPr>
            <a:r>
              <a:rPr lang="en-US" sz="3399">
                <a:solidFill>
                  <a:srgbClr val="FFFFFF"/>
                </a:solidFill>
                <a:latin typeface="WenQuanYi"/>
              </a:rPr>
              <a:t>R Squared: 0.12</a:t>
            </a:r>
          </a:p>
          <a:p>
            <a:pPr marL="734059" lvl="1" indent="-367030" algn="ctr">
              <a:lnSpc>
                <a:spcPts val="4759"/>
              </a:lnSpc>
              <a:buFont typeface="Arial"/>
              <a:buChar char="•"/>
            </a:pPr>
            <a:r>
              <a:rPr lang="en-US" sz="3399">
                <a:solidFill>
                  <a:srgbClr val="FFFFFF"/>
                </a:solidFill>
                <a:latin typeface="WenQuanYi"/>
              </a:rPr>
              <a:t>Adjusted R Squared: 0.12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8836821" y="2321320"/>
            <a:ext cx="9525" cy="589915"/>
          </a:xfrm>
          <a:prstGeom prst="rect">
            <a:avLst/>
          </a:prstGeom>
        </p:spPr>
        <p:txBody>
          <a:bodyPr lIns="0" tIns="0" rIns="0" bIns="0" rtlCol="0" anchor="t">
            <a:spAutoFit/>
          </a:bodyPr>
          <a:lstStyle/>
          <a:p>
            <a:pPr algn="ctr">
              <a:lnSpc>
                <a:spcPts val="4759"/>
              </a:lnSpc>
            </a:pPr>
            <a:endParaRPr/>
          </a:p>
        </p:txBody>
      </p:sp>
      <p:sp>
        <p:nvSpPr>
          <p:cNvPr id="3" name="TextBox 3"/>
          <p:cNvSpPr txBox="1"/>
          <p:nvPr/>
        </p:nvSpPr>
        <p:spPr>
          <a:xfrm>
            <a:off x="1698258" y="904875"/>
            <a:ext cx="16038814" cy="1038225"/>
          </a:xfrm>
          <a:prstGeom prst="rect">
            <a:avLst/>
          </a:prstGeom>
        </p:spPr>
        <p:txBody>
          <a:bodyPr lIns="0" tIns="0" rIns="0" bIns="0" rtlCol="0" anchor="t">
            <a:spAutoFit/>
          </a:bodyPr>
          <a:lstStyle/>
          <a:p>
            <a:pPr algn="ctr">
              <a:lnSpc>
                <a:spcPts val="8400"/>
              </a:lnSpc>
            </a:pPr>
            <a:r>
              <a:rPr lang="en-US" sz="6000">
                <a:solidFill>
                  <a:srgbClr val="FFFFFF"/>
                </a:solidFill>
                <a:latin typeface="WenQuanYi Bold"/>
              </a:rPr>
              <a:t>Different Feature Selections Model Result</a:t>
            </a:r>
          </a:p>
        </p:txBody>
      </p:sp>
      <p:sp>
        <p:nvSpPr>
          <p:cNvPr id="4" name="TextBox 4"/>
          <p:cNvSpPr txBox="1"/>
          <p:nvPr/>
        </p:nvSpPr>
        <p:spPr>
          <a:xfrm>
            <a:off x="1698258" y="2806460"/>
            <a:ext cx="2147813" cy="896620"/>
          </a:xfrm>
          <a:prstGeom prst="rect">
            <a:avLst/>
          </a:prstGeom>
        </p:spPr>
        <p:txBody>
          <a:bodyPr lIns="0" tIns="0" rIns="0" bIns="0" rtlCol="0" anchor="t">
            <a:spAutoFit/>
          </a:bodyPr>
          <a:lstStyle/>
          <a:p>
            <a:pPr algn="ctr">
              <a:lnSpc>
                <a:spcPts val="7279"/>
              </a:lnSpc>
            </a:pPr>
            <a:r>
              <a:rPr lang="en-US" sz="5199">
                <a:solidFill>
                  <a:srgbClr val="FFFFFF"/>
                </a:solidFill>
                <a:latin typeface="WenQuanYi Bold"/>
              </a:rPr>
              <a:t>Stage 2</a:t>
            </a:r>
          </a:p>
        </p:txBody>
      </p:sp>
      <p:grpSp>
        <p:nvGrpSpPr>
          <p:cNvPr id="5" name="Group 5"/>
          <p:cNvGrpSpPr/>
          <p:nvPr/>
        </p:nvGrpSpPr>
        <p:grpSpPr>
          <a:xfrm>
            <a:off x="4409477" y="2397520"/>
            <a:ext cx="12289362" cy="2094340"/>
            <a:chOff x="0" y="0"/>
            <a:chExt cx="3236704" cy="551596"/>
          </a:xfrm>
        </p:grpSpPr>
        <p:sp>
          <p:nvSpPr>
            <p:cNvPr id="6" name="Freeform 6"/>
            <p:cNvSpPr/>
            <p:nvPr/>
          </p:nvSpPr>
          <p:spPr>
            <a:xfrm>
              <a:off x="0" y="0"/>
              <a:ext cx="3236704" cy="551596"/>
            </a:xfrm>
            <a:custGeom>
              <a:avLst/>
              <a:gdLst/>
              <a:ahLst/>
              <a:cxnLst/>
              <a:rect l="l" t="t" r="r" b="b"/>
              <a:pathLst>
                <a:path w="3236704" h="551596">
                  <a:moveTo>
                    <a:pt x="32128" y="0"/>
                  </a:moveTo>
                  <a:lnTo>
                    <a:pt x="3204576" y="0"/>
                  </a:lnTo>
                  <a:cubicBezTo>
                    <a:pt x="3213097" y="0"/>
                    <a:pt x="3221269" y="3385"/>
                    <a:pt x="3227294" y="9410"/>
                  </a:cubicBezTo>
                  <a:cubicBezTo>
                    <a:pt x="3233320" y="15435"/>
                    <a:pt x="3236704" y="23607"/>
                    <a:pt x="3236704" y="32128"/>
                  </a:cubicBezTo>
                  <a:lnTo>
                    <a:pt x="3236704" y="519467"/>
                  </a:lnTo>
                  <a:cubicBezTo>
                    <a:pt x="3236704" y="527988"/>
                    <a:pt x="3233320" y="536160"/>
                    <a:pt x="3227294" y="542186"/>
                  </a:cubicBezTo>
                  <a:cubicBezTo>
                    <a:pt x="3221269" y="548211"/>
                    <a:pt x="3213097" y="551596"/>
                    <a:pt x="3204576" y="551596"/>
                  </a:cubicBezTo>
                  <a:lnTo>
                    <a:pt x="32128" y="551596"/>
                  </a:lnTo>
                  <a:cubicBezTo>
                    <a:pt x="23607" y="551596"/>
                    <a:pt x="15435" y="548211"/>
                    <a:pt x="9410" y="542186"/>
                  </a:cubicBezTo>
                  <a:cubicBezTo>
                    <a:pt x="3385" y="536160"/>
                    <a:pt x="0" y="527988"/>
                    <a:pt x="0" y="519467"/>
                  </a:cubicBezTo>
                  <a:lnTo>
                    <a:pt x="0" y="32128"/>
                  </a:lnTo>
                  <a:cubicBezTo>
                    <a:pt x="0" y="23607"/>
                    <a:pt x="3385" y="15435"/>
                    <a:pt x="9410" y="9410"/>
                  </a:cubicBezTo>
                  <a:cubicBezTo>
                    <a:pt x="15435" y="3385"/>
                    <a:pt x="23607" y="0"/>
                    <a:pt x="32128" y="0"/>
                  </a:cubicBezTo>
                  <a:close/>
                </a:path>
              </a:pathLst>
            </a:custGeom>
            <a:solidFill>
              <a:srgbClr val="284A5D"/>
            </a:solidFill>
          </p:spPr>
          <p:txBody>
            <a:bodyPr/>
            <a:lstStyle/>
            <a:p>
              <a:endParaRPr lang="en-TW"/>
            </a:p>
          </p:txBody>
        </p:sp>
        <p:sp>
          <p:nvSpPr>
            <p:cNvPr id="7" name="TextBox 7"/>
            <p:cNvSpPr txBox="1"/>
            <p:nvPr/>
          </p:nvSpPr>
          <p:spPr>
            <a:xfrm>
              <a:off x="0" y="-28575"/>
              <a:ext cx="3236704" cy="580171"/>
            </a:xfrm>
            <a:prstGeom prst="rect">
              <a:avLst/>
            </a:prstGeom>
          </p:spPr>
          <p:txBody>
            <a:bodyPr lIns="50800" tIns="50800" rIns="50800" bIns="50800" rtlCol="0" anchor="ctr"/>
            <a:lstStyle/>
            <a:p>
              <a:pPr algn="ctr">
                <a:lnSpc>
                  <a:spcPts val="3310"/>
                </a:lnSpc>
              </a:pPr>
              <a:endParaRPr/>
            </a:p>
          </p:txBody>
        </p:sp>
      </p:grpSp>
      <p:sp>
        <p:nvSpPr>
          <p:cNvPr id="8" name="TextBox 8"/>
          <p:cNvSpPr txBox="1"/>
          <p:nvPr/>
        </p:nvSpPr>
        <p:spPr>
          <a:xfrm>
            <a:off x="4806255" y="2416019"/>
            <a:ext cx="11240484" cy="1976755"/>
          </a:xfrm>
          <a:prstGeom prst="rect">
            <a:avLst/>
          </a:prstGeom>
        </p:spPr>
        <p:txBody>
          <a:bodyPr lIns="0" tIns="0" rIns="0" bIns="0" rtlCol="0" anchor="t">
            <a:spAutoFit/>
          </a:bodyPr>
          <a:lstStyle/>
          <a:p>
            <a:pPr algn="ctr">
              <a:lnSpc>
                <a:spcPts val="3920"/>
              </a:lnSpc>
            </a:pPr>
            <a:r>
              <a:rPr lang="en-US" sz="2800">
                <a:solidFill>
                  <a:srgbClr val="FFFFFF"/>
                </a:solidFill>
                <a:latin typeface="WenQuanYi"/>
              </a:rPr>
              <a:t>Patient Age, Gender, Occupation, Mother Tongue, Ethnicity, Suicide Attempt, Violent Behaviour, Deliberate Self-Harm, Homicidal Threats, Experiencing Violence, Completed Assessment Ratio, Tag</a:t>
            </a:r>
          </a:p>
          <a:p>
            <a:pPr algn="ctr">
              <a:lnSpc>
                <a:spcPts val="3920"/>
              </a:lnSpc>
            </a:pPr>
            <a:r>
              <a:rPr lang="en-US" sz="2800">
                <a:solidFill>
                  <a:srgbClr val="FFFFFF"/>
                </a:solidFill>
                <a:latin typeface="WenQuanYi"/>
              </a:rPr>
              <a:t> -&gt; TA Score</a:t>
            </a:r>
          </a:p>
        </p:txBody>
      </p:sp>
      <p:sp>
        <p:nvSpPr>
          <p:cNvPr id="9" name="TextBox 9"/>
          <p:cNvSpPr txBox="1"/>
          <p:nvPr/>
        </p:nvSpPr>
        <p:spPr>
          <a:xfrm>
            <a:off x="1577661" y="4573749"/>
            <a:ext cx="9525" cy="896620"/>
          </a:xfrm>
          <a:prstGeom prst="rect">
            <a:avLst/>
          </a:prstGeom>
        </p:spPr>
        <p:txBody>
          <a:bodyPr lIns="0" tIns="0" rIns="0" bIns="0" rtlCol="0" anchor="t">
            <a:spAutoFit/>
          </a:bodyPr>
          <a:lstStyle/>
          <a:p>
            <a:pPr algn="ctr">
              <a:lnSpc>
                <a:spcPts val="7279"/>
              </a:lnSpc>
            </a:pPr>
            <a:endParaRPr/>
          </a:p>
        </p:txBody>
      </p:sp>
      <p:sp>
        <p:nvSpPr>
          <p:cNvPr id="10" name="TextBox 10"/>
          <p:cNvSpPr txBox="1"/>
          <p:nvPr/>
        </p:nvSpPr>
        <p:spPr>
          <a:xfrm>
            <a:off x="2043857" y="4830450"/>
            <a:ext cx="2771924" cy="556895"/>
          </a:xfrm>
          <a:prstGeom prst="rect">
            <a:avLst/>
          </a:prstGeom>
        </p:spPr>
        <p:txBody>
          <a:bodyPr lIns="0" tIns="0" rIns="0" bIns="0" rtlCol="0" anchor="t">
            <a:spAutoFit/>
          </a:bodyPr>
          <a:lstStyle/>
          <a:p>
            <a:pPr algn="ctr">
              <a:lnSpc>
                <a:spcPts val="4480"/>
              </a:lnSpc>
            </a:pPr>
            <a:r>
              <a:rPr lang="en-US" sz="3200">
                <a:solidFill>
                  <a:srgbClr val="FFFFFF"/>
                </a:solidFill>
                <a:latin typeface="WenQuanYi"/>
              </a:rPr>
              <a:t>Random Forest</a:t>
            </a:r>
          </a:p>
        </p:txBody>
      </p:sp>
      <p:sp>
        <p:nvSpPr>
          <p:cNvPr id="11" name="TextBox 11"/>
          <p:cNvSpPr txBox="1"/>
          <p:nvPr/>
        </p:nvSpPr>
        <p:spPr>
          <a:xfrm>
            <a:off x="1028700" y="5610704"/>
            <a:ext cx="4802237" cy="1481455"/>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FFFFFF"/>
                </a:solidFill>
                <a:latin typeface="WenQuanYi"/>
              </a:rPr>
              <a:t>MSE: 262.35</a:t>
            </a:r>
          </a:p>
          <a:p>
            <a:pPr marL="604523" lvl="1" indent="-302261" algn="ctr">
              <a:lnSpc>
                <a:spcPts val="3920"/>
              </a:lnSpc>
              <a:buFont typeface="Arial"/>
              <a:buChar char="•"/>
            </a:pPr>
            <a:r>
              <a:rPr lang="en-US" sz="2800">
                <a:solidFill>
                  <a:srgbClr val="FFFFFF"/>
                </a:solidFill>
                <a:latin typeface="WenQuanYi"/>
              </a:rPr>
              <a:t>R Squared: 0.098</a:t>
            </a:r>
          </a:p>
          <a:p>
            <a:pPr marL="604523" lvl="1" indent="-302261" algn="ctr">
              <a:lnSpc>
                <a:spcPts val="3920"/>
              </a:lnSpc>
              <a:buFont typeface="Arial"/>
              <a:buChar char="•"/>
            </a:pPr>
            <a:r>
              <a:rPr lang="en-US" sz="2800">
                <a:solidFill>
                  <a:srgbClr val="FFFFFF"/>
                </a:solidFill>
                <a:latin typeface="WenQuanYi"/>
              </a:rPr>
              <a:t>Adjusted R Squared: 0.097</a:t>
            </a:r>
          </a:p>
        </p:txBody>
      </p:sp>
      <p:sp>
        <p:nvSpPr>
          <p:cNvPr id="12" name="TextBox 12"/>
          <p:cNvSpPr txBox="1"/>
          <p:nvPr/>
        </p:nvSpPr>
        <p:spPr>
          <a:xfrm>
            <a:off x="7719511" y="4573749"/>
            <a:ext cx="9525" cy="896620"/>
          </a:xfrm>
          <a:prstGeom prst="rect">
            <a:avLst/>
          </a:prstGeom>
        </p:spPr>
        <p:txBody>
          <a:bodyPr lIns="0" tIns="0" rIns="0" bIns="0" rtlCol="0" anchor="t">
            <a:spAutoFit/>
          </a:bodyPr>
          <a:lstStyle/>
          <a:p>
            <a:pPr algn="ctr">
              <a:lnSpc>
                <a:spcPts val="7279"/>
              </a:lnSpc>
            </a:pPr>
            <a:endParaRPr/>
          </a:p>
        </p:txBody>
      </p:sp>
      <p:sp>
        <p:nvSpPr>
          <p:cNvPr id="13" name="TextBox 13"/>
          <p:cNvSpPr txBox="1"/>
          <p:nvPr/>
        </p:nvSpPr>
        <p:spPr>
          <a:xfrm>
            <a:off x="8016862" y="4830450"/>
            <a:ext cx="3109615" cy="556895"/>
          </a:xfrm>
          <a:prstGeom prst="rect">
            <a:avLst/>
          </a:prstGeom>
        </p:spPr>
        <p:txBody>
          <a:bodyPr lIns="0" tIns="0" rIns="0" bIns="0" rtlCol="0" anchor="t">
            <a:spAutoFit/>
          </a:bodyPr>
          <a:lstStyle/>
          <a:p>
            <a:pPr algn="ctr">
              <a:lnSpc>
                <a:spcPts val="4480"/>
              </a:lnSpc>
            </a:pPr>
            <a:r>
              <a:rPr lang="en-US" sz="3200">
                <a:solidFill>
                  <a:srgbClr val="FFFFFF"/>
                </a:solidFill>
                <a:latin typeface="WenQuanYi"/>
              </a:rPr>
              <a:t>Ridge Regression</a:t>
            </a:r>
          </a:p>
        </p:txBody>
      </p:sp>
      <p:sp>
        <p:nvSpPr>
          <p:cNvPr id="14" name="TextBox 14"/>
          <p:cNvSpPr txBox="1"/>
          <p:nvPr/>
        </p:nvSpPr>
        <p:spPr>
          <a:xfrm>
            <a:off x="7170551" y="5610704"/>
            <a:ext cx="4802237" cy="1481455"/>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FFFFFF"/>
                </a:solidFill>
                <a:latin typeface="WenQuanYi"/>
              </a:rPr>
              <a:t>MSE: 285.12</a:t>
            </a:r>
          </a:p>
          <a:p>
            <a:pPr marL="604523" lvl="1" indent="-302261" algn="ctr">
              <a:lnSpc>
                <a:spcPts val="3920"/>
              </a:lnSpc>
              <a:buFont typeface="Arial"/>
              <a:buChar char="•"/>
            </a:pPr>
            <a:r>
              <a:rPr lang="en-US" sz="2800">
                <a:solidFill>
                  <a:srgbClr val="FFFFFF"/>
                </a:solidFill>
                <a:latin typeface="WenQuanYi"/>
              </a:rPr>
              <a:t>R Squared: 0.019</a:t>
            </a:r>
          </a:p>
          <a:p>
            <a:pPr marL="604523" lvl="1" indent="-302261" algn="ctr">
              <a:lnSpc>
                <a:spcPts val="3920"/>
              </a:lnSpc>
              <a:buFont typeface="Arial"/>
              <a:buChar char="•"/>
            </a:pPr>
            <a:r>
              <a:rPr lang="en-US" sz="2800">
                <a:solidFill>
                  <a:srgbClr val="FFFFFF"/>
                </a:solidFill>
                <a:latin typeface="WenQuanYi"/>
              </a:rPr>
              <a:t>Adjusted R Squared: 0.019</a:t>
            </a:r>
          </a:p>
        </p:txBody>
      </p:sp>
      <p:sp>
        <p:nvSpPr>
          <p:cNvPr id="15" name="TextBox 15"/>
          <p:cNvSpPr txBox="1"/>
          <p:nvPr/>
        </p:nvSpPr>
        <p:spPr>
          <a:xfrm>
            <a:off x="13300590" y="4573749"/>
            <a:ext cx="9525" cy="896620"/>
          </a:xfrm>
          <a:prstGeom prst="rect">
            <a:avLst/>
          </a:prstGeom>
        </p:spPr>
        <p:txBody>
          <a:bodyPr lIns="0" tIns="0" rIns="0" bIns="0" rtlCol="0" anchor="t">
            <a:spAutoFit/>
          </a:bodyPr>
          <a:lstStyle/>
          <a:p>
            <a:pPr algn="ctr">
              <a:lnSpc>
                <a:spcPts val="7279"/>
              </a:lnSpc>
            </a:pPr>
            <a:endParaRPr/>
          </a:p>
        </p:txBody>
      </p:sp>
      <p:sp>
        <p:nvSpPr>
          <p:cNvPr id="16" name="TextBox 16"/>
          <p:cNvSpPr txBox="1"/>
          <p:nvPr/>
        </p:nvSpPr>
        <p:spPr>
          <a:xfrm>
            <a:off x="13595150" y="4830450"/>
            <a:ext cx="3115196" cy="556895"/>
          </a:xfrm>
          <a:prstGeom prst="rect">
            <a:avLst/>
          </a:prstGeom>
        </p:spPr>
        <p:txBody>
          <a:bodyPr lIns="0" tIns="0" rIns="0" bIns="0" rtlCol="0" anchor="t">
            <a:spAutoFit/>
          </a:bodyPr>
          <a:lstStyle/>
          <a:p>
            <a:pPr algn="ctr">
              <a:lnSpc>
                <a:spcPts val="4480"/>
              </a:lnSpc>
            </a:pPr>
            <a:r>
              <a:rPr lang="en-US" sz="3200">
                <a:solidFill>
                  <a:srgbClr val="FFFFFF"/>
                </a:solidFill>
                <a:latin typeface="WenQuanYi"/>
              </a:rPr>
              <a:t>Lasso Regression</a:t>
            </a:r>
          </a:p>
        </p:txBody>
      </p:sp>
      <p:sp>
        <p:nvSpPr>
          <p:cNvPr id="17" name="TextBox 17"/>
          <p:cNvSpPr txBox="1"/>
          <p:nvPr/>
        </p:nvSpPr>
        <p:spPr>
          <a:xfrm>
            <a:off x="12751630" y="5610704"/>
            <a:ext cx="4802237" cy="1481455"/>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FFFFFF"/>
                </a:solidFill>
                <a:latin typeface="WenQuanYi"/>
              </a:rPr>
              <a:t>MSE: 286.35</a:t>
            </a:r>
          </a:p>
          <a:p>
            <a:pPr marL="604523" lvl="1" indent="-302261" algn="ctr">
              <a:lnSpc>
                <a:spcPts val="3920"/>
              </a:lnSpc>
              <a:buFont typeface="Arial"/>
              <a:buChar char="•"/>
            </a:pPr>
            <a:r>
              <a:rPr lang="en-US" sz="2800">
                <a:solidFill>
                  <a:srgbClr val="FFFFFF"/>
                </a:solidFill>
                <a:latin typeface="WenQuanYi"/>
              </a:rPr>
              <a:t>R Squared: 0.015</a:t>
            </a:r>
          </a:p>
          <a:p>
            <a:pPr marL="604523" lvl="1" indent="-302261" algn="ctr">
              <a:lnSpc>
                <a:spcPts val="3920"/>
              </a:lnSpc>
              <a:buFont typeface="Arial"/>
              <a:buChar char="•"/>
            </a:pPr>
            <a:r>
              <a:rPr lang="en-US" sz="2800">
                <a:solidFill>
                  <a:srgbClr val="FFFFFF"/>
                </a:solidFill>
                <a:latin typeface="WenQuanYi"/>
              </a:rPr>
              <a:t>Adjusted R Squared: 0.014</a:t>
            </a:r>
          </a:p>
        </p:txBody>
      </p:sp>
      <p:sp>
        <p:nvSpPr>
          <p:cNvPr id="18" name="TextBox 18"/>
          <p:cNvSpPr txBox="1"/>
          <p:nvPr/>
        </p:nvSpPr>
        <p:spPr>
          <a:xfrm>
            <a:off x="4121952" y="7311234"/>
            <a:ext cx="9525" cy="896620"/>
          </a:xfrm>
          <a:prstGeom prst="rect">
            <a:avLst/>
          </a:prstGeom>
        </p:spPr>
        <p:txBody>
          <a:bodyPr lIns="0" tIns="0" rIns="0" bIns="0" rtlCol="0" anchor="t">
            <a:spAutoFit/>
          </a:bodyPr>
          <a:lstStyle/>
          <a:p>
            <a:pPr algn="ctr">
              <a:lnSpc>
                <a:spcPts val="7279"/>
              </a:lnSpc>
            </a:pPr>
            <a:endParaRPr/>
          </a:p>
        </p:txBody>
      </p:sp>
      <p:sp>
        <p:nvSpPr>
          <p:cNvPr id="19" name="TextBox 19"/>
          <p:cNvSpPr txBox="1"/>
          <p:nvPr/>
        </p:nvSpPr>
        <p:spPr>
          <a:xfrm>
            <a:off x="4741738" y="7567935"/>
            <a:ext cx="2464743" cy="556895"/>
          </a:xfrm>
          <a:prstGeom prst="rect">
            <a:avLst/>
          </a:prstGeom>
        </p:spPr>
        <p:txBody>
          <a:bodyPr lIns="0" tIns="0" rIns="0" bIns="0" rtlCol="0" anchor="t">
            <a:spAutoFit/>
          </a:bodyPr>
          <a:lstStyle/>
          <a:p>
            <a:pPr algn="ctr">
              <a:lnSpc>
                <a:spcPts val="4480"/>
              </a:lnSpc>
            </a:pPr>
            <a:r>
              <a:rPr lang="en-US" sz="3200">
                <a:solidFill>
                  <a:srgbClr val="FFFFFF"/>
                </a:solidFill>
                <a:latin typeface="WenQuanYi"/>
              </a:rPr>
              <a:t>Decision Tree</a:t>
            </a:r>
          </a:p>
        </p:txBody>
      </p:sp>
      <p:sp>
        <p:nvSpPr>
          <p:cNvPr id="20" name="TextBox 20"/>
          <p:cNvSpPr txBox="1"/>
          <p:nvPr/>
        </p:nvSpPr>
        <p:spPr>
          <a:xfrm>
            <a:off x="3572991" y="8348189"/>
            <a:ext cx="4802237" cy="1481455"/>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FFFFFF"/>
                </a:solidFill>
                <a:latin typeface="WenQuanYi"/>
              </a:rPr>
              <a:t>MSE: 279.49</a:t>
            </a:r>
          </a:p>
          <a:p>
            <a:pPr marL="604523" lvl="1" indent="-302261" algn="ctr">
              <a:lnSpc>
                <a:spcPts val="3920"/>
              </a:lnSpc>
              <a:buFont typeface="Arial"/>
              <a:buChar char="•"/>
            </a:pPr>
            <a:r>
              <a:rPr lang="en-US" sz="2800">
                <a:solidFill>
                  <a:srgbClr val="FFFFFF"/>
                </a:solidFill>
                <a:latin typeface="WenQuanYi"/>
              </a:rPr>
              <a:t>R Squared: 0.039</a:t>
            </a:r>
          </a:p>
          <a:p>
            <a:pPr marL="604523" lvl="1" indent="-302261" algn="ctr">
              <a:lnSpc>
                <a:spcPts val="3920"/>
              </a:lnSpc>
              <a:buFont typeface="Arial"/>
              <a:buChar char="•"/>
            </a:pPr>
            <a:r>
              <a:rPr lang="en-US" sz="2800">
                <a:solidFill>
                  <a:srgbClr val="FFFFFF"/>
                </a:solidFill>
                <a:latin typeface="WenQuanYi"/>
              </a:rPr>
              <a:t>Adjusted R Squared: 0.038</a:t>
            </a:r>
          </a:p>
        </p:txBody>
      </p:sp>
      <p:sp>
        <p:nvSpPr>
          <p:cNvPr id="21" name="TextBox 21"/>
          <p:cNvSpPr txBox="1"/>
          <p:nvPr/>
        </p:nvSpPr>
        <p:spPr>
          <a:xfrm>
            <a:off x="10626233" y="7406484"/>
            <a:ext cx="9525" cy="896620"/>
          </a:xfrm>
          <a:prstGeom prst="rect">
            <a:avLst/>
          </a:prstGeom>
        </p:spPr>
        <p:txBody>
          <a:bodyPr lIns="0" tIns="0" rIns="0" bIns="0" rtlCol="0" anchor="t">
            <a:spAutoFit/>
          </a:bodyPr>
          <a:lstStyle/>
          <a:p>
            <a:pPr algn="ctr">
              <a:lnSpc>
                <a:spcPts val="7279"/>
              </a:lnSpc>
            </a:pPr>
            <a:endParaRPr/>
          </a:p>
        </p:txBody>
      </p:sp>
      <p:sp>
        <p:nvSpPr>
          <p:cNvPr id="22" name="TextBox 22"/>
          <p:cNvSpPr txBox="1"/>
          <p:nvPr/>
        </p:nvSpPr>
        <p:spPr>
          <a:xfrm>
            <a:off x="10859401" y="7663185"/>
            <a:ext cx="3237979" cy="556895"/>
          </a:xfrm>
          <a:prstGeom prst="rect">
            <a:avLst/>
          </a:prstGeom>
        </p:spPr>
        <p:txBody>
          <a:bodyPr lIns="0" tIns="0" rIns="0" bIns="0" rtlCol="0" anchor="t">
            <a:spAutoFit/>
          </a:bodyPr>
          <a:lstStyle/>
          <a:p>
            <a:pPr algn="ctr">
              <a:lnSpc>
                <a:spcPts val="4480"/>
              </a:lnSpc>
            </a:pPr>
            <a:r>
              <a:rPr lang="en-US" sz="3200">
                <a:solidFill>
                  <a:srgbClr val="FFFFFF"/>
                </a:solidFill>
                <a:latin typeface="WenQuanYi"/>
              </a:rPr>
              <a:t>Linear Regression</a:t>
            </a:r>
          </a:p>
        </p:txBody>
      </p:sp>
      <p:sp>
        <p:nvSpPr>
          <p:cNvPr id="23" name="TextBox 23"/>
          <p:cNvSpPr txBox="1"/>
          <p:nvPr/>
        </p:nvSpPr>
        <p:spPr>
          <a:xfrm>
            <a:off x="10077272" y="8443439"/>
            <a:ext cx="4802237" cy="1481455"/>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FFFFFF"/>
                </a:solidFill>
                <a:latin typeface="WenQuanYi"/>
              </a:rPr>
              <a:t>MSE: 250.20</a:t>
            </a:r>
          </a:p>
          <a:p>
            <a:pPr marL="604523" lvl="1" indent="-302261" algn="ctr">
              <a:lnSpc>
                <a:spcPts val="3920"/>
              </a:lnSpc>
              <a:buFont typeface="Arial"/>
              <a:buChar char="•"/>
            </a:pPr>
            <a:r>
              <a:rPr lang="en-US" sz="2800">
                <a:solidFill>
                  <a:srgbClr val="FFFFFF"/>
                </a:solidFill>
                <a:latin typeface="WenQuanYi"/>
              </a:rPr>
              <a:t>R Squared: 0.160</a:t>
            </a:r>
          </a:p>
          <a:p>
            <a:pPr marL="604523" lvl="1" indent="-302261" algn="ctr">
              <a:lnSpc>
                <a:spcPts val="3920"/>
              </a:lnSpc>
              <a:buFont typeface="Arial"/>
              <a:buChar char="•"/>
            </a:pPr>
            <a:r>
              <a:rPr lang="en-US" sz="2800">
                <a:solidFill>
                  <a:srgbClr val="FFFFFF"/>
                </a:solidFill>
                <a:latin typeface="WenQuanYi"/>
              </a:rPr>
              <a:t>Adjusted R Squared: 0.159</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8836821" y="2321320"/>
            <a:ext cx="9525" cy="589915"/>
          </a:xfrm>
          <a:prstGeom prst="rect">
            <a:avLst/>
          </a:prstGeom>
        </p:spPr>
        <p:txBody>
          <a:bodyPr lIns="0" tIns="0" rIns="0" bIns="0" rtlCol="0" anchor="t">
            <a:spAutoFit/>
          </a:bodyPr>
          <a:lstStyle/>
          <a:p>
            <a:pPr algn="ctr">
              <a:lnSpc>
                <a:spcPts val="4759"/>
              </a:lnSpc>
            </a:pPr>
            <a:endParaRPr/>
          </a:p>
        </p:txBody>
      </p:sp>
      <p:grpSp>
        <p:nvGrpSpPr>
          <p:cNvPr id="3" name="Group 3"/>
          <p:cNvGrpSpPr/>
          <p:nvPr/>
        </p:nvGrpSpPr>
        <p:grpSpPr>
          <a:xfrm>
            <a:off x="4409477" y="2397520"/>
            <a:ext cx="12289362" cy="2094340"/>
            <a:chOff x="0" y="0"/>
            <a:chExt cx="3236704" cy="551596"/>
          </a:xfrm>
        </p:grpSpPr>
        <p:sp>
          <p:nvSpPr>
            <p:cNvPr id="4" name="Freeform 4"/>
            <p:cNvSpPr/>
            <p:nvPr/>
          </p:nvSpPr>
          <p:spPr>
            <a:xfrm>
              <a:off x="0" y="0"/>
              <a:ext cx="3236704" cy="551596"/>
            </a:xfrm>
            <a:custGeom>
              <a:avLst/>
              <a:gdLst/>
              <a:ahLst/>
              <a:cxnLst/>
              <a:rect l="l" t="t" r="r" b="b"/>
              <a:pathLst>
                <a:path w="3236704" h="551596">
                  <a:moveTo>
                    <a:pt x="32128" y="0"/>
                  </a:moveTo>
                  <a:lnTo>
                    <a:pt x="3204576" y="0"/>
                  </a:lnTo>
                  <a:cubicBezTo>
                    <a:pt x="3213097" y="0"/>
                    <a:pt x="3221269" y="3385"/>
                    <a:pt x="3227294" y="9410"/>
                  </a:cubicBezTo>
                  <a:cubicBezTo>
                    <a:pt x="3233320" y="15435"/>
                    <a:pt x="3236704" y="23607"/>
                    <a:pt x="3236704" y="32128"/>
                  </a:cubicBezTo>
                  <a:lnTo>
                    <a:pt x="3236704" y="519467"/>
                  </a:lnTo>
                  <a:cubicBezTo>
                    <a:pt x="3236704" y="527988"/>
                    <a:pt x="3233320" y="536160"/>
                    <a:pt x="3227294" y="542186"/>
                  </a:cubicBezTo>
                  <a:cubicBezTo>
                    <a:pt x="3221269" y="548211"/>
                    <a:pt x="3213097" y="551596"/>
                    <a:pt x="3204576" y="551596"/>
                  </a:cubicBezTo>
                  <a:lnTo>
                    <a:pt x="32128" y="551596"/>
                  </a:lnTo>
                  <a:cubicBezTo>
                    <a:pt x="23607" y="551596"/>
                    <a:pt x="15435" y="548211"/>
                    <a:pt x="9410" y="542186"/>
                  </a:cubicBezTo>
                  <a:cubicBezTo>
                    <a:pt x="3385" y="536160"/>
                    <a:pt x="0" y="527988"/>
                    <a:pt x="0" y="519467"/>
                  </a:cubicBezTo>
                  <a:lnTo>
                    <a:pt x="0" y="32128"/>
                  </a:lnTo>
                  <a:cubicBezTo>
                    <a:pt x="0" y="23607"/>
                    <a:pt x="3385" y="15435"/>
                    <a:pt x="9410" y="9410"/>
                  </a:cubicBezTo>
                  <a:cubicBezTo>
                    <a:pt x="15435" y="3385"/>
                    <a:pt x="23607" y="0"/>
                    <a:pt x="32128" y="0"/>
                  </a:cubicBezTo>
                  <a:close/>
                </a:path>
              </a:pathLst>
            </a:custGeom>
            <a:solidFill>
              <a:srgbClr val="284A5D"/>
            </a:solidFill>
          </p:spPr>
          <p:txBody>
            <a:bodyPr/>
            <a:lstStyle/>
            <a:p>
              <a:endParaRPr lang="en-TW"/>
            </a:p>
          </p:txBody>
        </p:sp>
        <p:sp>
          <p:nvSpPr>
            <p:cNvPr id="5" name="TextBox 5"/>
            <p:cNvSpPr txBox="1"/>
            <p:nvPr/>
          </p:nvSpPr>
          <p:spPr>
            <a:xfrm>
              <a:off x="0" y="-28575"/>
              <a:ext cx="3236704" cy="580171"/>
            </a:xfrm>
            <a:prstGeom prst="rect">
              <a:avLst/>
            </a:prstGeom>
          </p:spPr>
          <p:txBody>
            <a:bodyPr lIns="50800" tIns="50800" rIns="50800" bIns="50800" rtlCol="0" anchor="ctr"/>
            <a:lstStyle/>
            <a:p>
              <a:pPr algn="ctr">
                <a:lnSpc>
                  <a:spcPts val="3310"/>
                </a:lnSpc>
              </a:pPr>
              <a:endParaRPr/>
            </a:p>
          </p:txBody>
        </p:sp>
      </p:grpSp>
      <p:grpSp>
        <p:nvGrpSpPr>
          <p:cNvPr id="6" name="Group 6"/>
          <p:cNvGrpSpPr/>
          <p:nvPr/>
        </p:nvGrpSpPr>
        <p:grpSpPr>
          <a:xfrm>
            <a:off x="0" y="4701410"/>
            <a:ext cx="6780891" cy="4914049"/>
            <a:chOff x="0" y="0"/>
            <a:chExt cx="1785914" cy="1294235"/>
          </a:xfrm>
        </p:grpSpPr>
        <p:sp>
          <p:nvSpPr>
            <p:cNvPr id="7" name="Freeform 7"/>
            <p:cNvSpPr/>
            <p:nvPr/>
          </p:nvSpPr>
          <p:spPr>
            <a:xfrm>
              <a:off x="0" y="0"/>
              <a:ext cx="1785914" cy="1294235"/>
            </a:xfrm>
            <a:custGeom>
              <a:avLst/>
              <a:gdLst/>
              <a:ahLst/>
              <a:cxnLst/>
              <a:rect l="l" t="t" r="r" b="b"/>
              <a:pathLst>
                <a:path w="1785914" h="1294235">
                  <a:moveTo>
                    <a:pt x="35394" y="0"/>
                  </a:moveTo>
                  <a:lnTo>
                    <a:pt x="1750520" y="0"/>
                  </a:lnTo>
                  <a:cubicBezTo>
                    <a:pt x="1759907" y="0"/>
                    <a:pt x="1768910" y="3729"/>
                    <a:pt x="1775547" y="10367"/>
                  </a:cubicBezTo>
                  <a:cubicBezTo>
                    <a:pt x="1782185" y="17004"/>
                    <a:pt x="1785914" y="26007"/>
                    <a:pt x="1785914" y="35394"/>
                  </a:cubicBezTo>
                  <a:lnTo>
                    <a:pt x="1785914" y="1258842"/>
                  </a:lnTo>
                  <a:cubicBezTo>
                    <a:pt x="1785914" y="1268229"/>
                    <a:pt x="1782185" y="1277231"/>
                    <a:pt x="1775547" y="1283869"/>
                  </a:cubicBezTo>
                  <a:cubicBezTo>
                    <a:pt x="1768910" y="1290506"/>
                    <a:pt x="1759907" y="1294235"/>
                    <a:pt x="1750520" y="1294235"/>
                  </a:cubicBezTo>
                  <a:lnTo>
                    <a:pt x="35394" y="1294235"/>
                  </a:lnTo>
                  <a:cubicBezTo>
                    <a:pt x="15846" y="1294235"/>
                    <a:pt x="0" y="1278389"/>
                    <a:pt x="0" y="1258842"/>
                  </a:cubicBezTo>
                  <a:lnTo>
                    <a:pt x="0" y="35394"/>
                  </a:lnTo>
                  <a:cubicBezTo>
                    <a:pt x="0" y="26007"/>
                    <a:pt x="3729" y="17004"/>
                    <a:pt x="10367" y="10367"/>
                  </a:cubicBezTo>
                  <a:cubicBezTo>
                    <a:pt x="17004" y="3729"/>
                    <a:pt x="26007" y="0"/>
                    <a:pt x="35394" y="0"/>
                  </a:cubicBezTo>
                  <a:close/>
                </a:path>
              </a:pathLst>
            </a:custGeom>
            <a:solidFill>
              <a:srgbClr val="000000">
                <a:alpha val="0"/>
              </a:srgbClr>
            </a:solidFill>
            <a:ln w="85725" cap="rnd">
              <a:solidFill>
                <a:srgbClr val="FF3131"/>
              </a:solidFill>
              <a:prstDash val="solid"/>
              <a:round/>
            </a:ln>
          </p:spPr>
          <p:txBody>
            <a:bodyPr/>
            <a:lstStyle/>
            <a:p>
              <a:endParaRPr lang="en-TW"/>
            </a:p>
          </p:txBody>
        </p:sp>
        <p:sp>
          <p:nvSpPr>
            <p:cNvPr id="8" name="TextBox 8"/>
            <p:cNvSpPr txBox="1"/>
            <p:nvPr/>
          </p:nvSpPr>
          <p:spPr>
            <a:xfrm>
              <a:off x="0" y="-28575"/>
              <a:ext cx="1785914" cy="1322810"/>
            </a:xfrm>
            <a:prstGeom prst="rect">
              <a:avLst/>
            </a:prstGeom>
          </p:spPr>
          <p:txBody>
            <a:bodyPr lIns="50800" tIns="50800" rIns="50800" bIns="50800" rtlCol="0" anchor="ctr"/>
            <a:lstStyle/>
            <a:p>
              <a:pPr algn="ctr">
                <a:lnSpc>
                  <a:spcPts val="3310"/>
                </a:lnSpc>
              </a:pPr>
              <a:endParaRPr/>
            </a:p>
          </p:txBody>
        </p:sp>
      </p:grpSp>
      <p:sp>
        <p:nvSpPr>
          <p:cNvPr id="9" name="TextBox 9"/>
          <p:cNvSpPr txBox="1"/>
          <p:nvPr/>
        </p:nvSpPr>
        <p:spPr>
          <a:xfrm>
            <a:off x="1698258" y="904875"/>
            <a:ext cx="16038814" cy="1038225"/>
          </a:xfrm>
          <a:prstGeom prst="rect">
            <a:avLst/>
          </a:prstGeom>
        </p:spPr>
        <p:txBody>
          <a:bodyPr lIns="0" tIns="0" rIns="0" bIns="0" rtlCol="0" anchor="t">
            <a:spAutoFit/>
          </a:bodyPr>
          <a:lstStyle/>
          <a:p>
            <a:pPr algn="ctr">
              <a:lnSpc>
                <a:spcPts val="8400"/>
              </a:lnSpc>
            </a:pPr>
            <a:r>
              <a:rPr lang="en-US" sz="6000">
                <a:solidFill>
                  <a:srgbClr val="FFFFFF"/>
                </a:solidFill>
                <a:latin typeface="WenQuanYi Bold"/>
              </a:rPr>
              <a:t>Different Feature Selections Model Result</a:t>
            </a:r>
          </a:p>
        </p:txBody>
      </p:sp>
      <p:sp>
        <p:nvSpPr>
          <p:cNvPr id="10" name="TextBox 10"/>
          <p:cNvSpPr txBox="1"/>
          <p:nvPr/>
        </p:nvSpPr>
        <p:spPr>
          <a:xfrm>
            <a:off x="1698258" y="2806460"/>
            <a:ext cx="2147813" cy="896620"/>
          </a:xfrm>
          <a:prstGeom prst="rect">
            <a:avLst/>
          </a:prstGeom>
        </p:spPr>
        <p:txBody>
          <a:bodyPr lIns="0" tIns="0" rIns="0" bIns="0" rtlCol="0" anchor="t">
            <a:spAutoFit/>
          </a:bodyPr>
          <a:lstStyle/>
          <a:p>
            <a:pPr algn="ctr">
              <a:lnSpc>
                <a:spcPts val="7279"/>
              </a:lnSpc>
            </a:pPr>
            <a:r>
              <a:rPr lang="en-US" sz="5199">
                <a:solidFill>
                  <a:srgbClr val="FFFFFF"/>
                </a:solidFill>
                <a:latin typeface="WenQuanYi Bold"/>
              </a:rPr>
              <a:t>Stage 3</a:t>
            </a:r>
          </a:p>
        </p:txBody>
      </p:sp>
      <p:sp>
        <p:nvSpPr>
          <p:cNvPr id="11" name="TextBox 11"/>
          <p:cNvSpPr txBox="1"/>
          <p:nvPr/>
        </p:nvSpPr>
        <p:spPr>
          <a:xfrm>
            <a:off x="4933916" y="2422975"/>
            <a:ext cx="11240484" cy="1976755"/>
          </a:xfrm>
          <a:prstGeom prst="rect">
            <a:avLst/>
          </a:prstGeom>
        </p:spPr>
        <p:txBody>
          <a:bodyPr lIns="0" tIns="0" rIns="0" bIns="0" rtlCol="0" anchor="t">
            <a:spAutoFit/>
          </a:bodyPr>
          <a:lstStyle/>
          <a:p>
            <a:pPr algn="ctr">
              <a:lnSpc>
                <a:spcPts val="3920"/>
              </a:lnSpc>
            </a:pPr>
            <a:r>
              <a:rPr lang="en-US" sz="2800">
                <a:solidFill>
                  <a:srgbClr val="FFFFFF"/>
                </a:solidFill>
                <a:latin typeface="WenQuanYi"/>
              </a:rPr>
              <a:t>Patient Age, Gender, Occupation, Initial_Assessment_Score_AVG, INOFFICE, PATIENT_TYPE, SUICIDALITY_FLAG, COMPLETED_RATIO, DIAGNOSIS</a:t>
            </a:r>
          </a:p>
          <a:p>
            <a:pPr algn="ctr">
              <a:lnSpc>
                <a:spcPts val="3920"/>
              </a:lnSpc>
            </a:pPr>
            <a:r>
              <a:rPr lang="en-US" sz="2800">
                <a:solidFill>
                  <a:srgbClr val="FFFFFF"/>
                </a:solidFill>
                <a:latin typeface="WenQuanYi"/>
              </a:rPr>
              <a:t> -&gt; TA Score</a:t>
            </a:r>
          </a:p>
        </p:txBody>
      </p:sp>
      <p:sp>
        <p:nvSpPr>
          <p:cNvPr id="12" name="TextBox 12"/>
          <p:cNvSpPr txBox="1"/>
          <p:nvPr/>
        </p:nvSpPr>
        <p:spPr>
          <a:xfrm>
            <a:off x="1121415" y="5794425"/>
            <a:ext cx="9525" cy="896620"/>
          </a:xfrm>
          <a:prstGeom prst="rect">
            <a:avLst/>
          </a:prstGeom>
        </p:spPr>
        <p:txBody>
          <a:bodyPr lIns="0" tIns="0" rIns="0" bIns="0" rtlCol="0" anchor="t">
            <a:spAutoFit/>
          </a:bodyPr>
          <a:lstStyle/>
          <a:p>
            <a:pPr algn="ctr">
              <a:lnSpc>
                <a:spcPts val="7279"/>
              </a:lnSpc>
            </a:pPr>
            <a:endParaRPr/>
          </a:p>
        </p:txBody>
      </p:sp>
      <p:sp>
        <p:nvSpPr>
          <p:cNvPr id="13" name="TextBox 13"/>
          <p:cNvSpPr txBox="1"/>
          <p:nvPr/>
        </p:nvSpPr>
        <p:spPr>
          <a:xfrm>
            <a:off x="116678" y="5489151"/>
            <a:ext cx="6569426" cy="1118870"/>
          </a:xfrm>
          <a:prstGeom prst="rect">
            <a:avLst/>
          </a:prstGeom>
        </p:spPr>
        <p:txBody>
          <a:bodyPr lIns="0" tIns="0" rIns="0" bIns="0" rtlCol="0" anchor="t">
            <a:spAutoFit/>
          </a:bodyPr>
          <a:lstStyle/>
          <a:p>
            <a:pPr algn="ctr">
              <a:lnSpc>
                <a:spcPts val="4480"/>
              </a:lnSpc>
            </a:pPr>
            <a:r>
              <a:rPr lang="en-US" sz="3200">
                <a:solidFill>
                  <a:srgbClr val="FFFFFF"/>
                </a:solidFill>
                <a:latin typeface="WenQuanYi"/>
              </a:rPr>
              <a:t>Random Forest</a:t>
            </a:r>
          </a:p>
          <a:p>
            <a:pPr algn="ctr">
              <a:lnSpc>
                <a:spcPts val="4480"/>
              </a:lnSpc>
            </a:pPr>
            <a:r>
              <a:rPr lang="en-US" sz="3200">
                <a:solidFill>
                  <a:srgbClr val="FFFFFF"/>
                </a:solidFill>
                <a:latin typeface="WenQuanYi"/>
              </a:rPr>
              <a:t>(NaN filled by most_frequent value)</a:t>
            </a:r>
          </a:p>
        </p:txBody>
      </p:sp>
      <p:sp>
        <p:nvSpPr>
          <p:cNvPr id="14" name="TextBox 14"/>
          <p:cNvSpPr txBox="1"/>
          <p:nvPr/>
        </p:nvSpPr>
        <p:spPr>
          <a:xfrm>
            <a:off x="670383" y="6831380"/>
            <a:ext cx="4606379" cy="1481455"/>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FFFFFF"/>
                </a:solidFill>
                <a:latin typeface="WenQuanYi"/>
              </a:rPr>
              <a:t>MSE: 192.772</a:t>
            </a:r>
          </a:p>
          <a:p>
            <a:pPr marL="604523" lvl="1" indent="-302261" algn="ctr">
              <a:lnSpc>
                <a:spcPts val="3920"/>
              </a:lnSpc>
              <a:buFont typeface="Arial"/>
              <a:buChar char="•"/>
            </a:pPr>
            <a:r>
              <a:rPr lang="en-US" sz="2800">
                <a:solidFill>
                  <a:srgbClr val="FFFFFF"/>
                </a:solidFill>
                <a:latin typeface="WenQuanYi"/>
              </a:rPr>
              <a:t>R Squared: 0.32</a:t>
            </a:r>
          </a:p>
          <a:p>
            <a:pPr marL="604523" lvl="1" indent="-302261" algn="ctr">
              <a:lnSpc>
                <a:spcPts val="3920"/>
              </a:lnSpc>
              <a:buFont typeface="Arial"/>
              <a:buChar char="•"/>
            </a:pPr>
            <a:r>
              <a:rPr lang="en-US" sz="2800">
                <a:solidFill>
                  <a:srgbClr val="FFFFFF"/>
                </a:solidFill>
                <a:latin typeface="WenQuanYi"/>
              </a:rPr>
              <a:t>Adjusted R Squared: 0.31</a:t>
            </a:r>
          </a:p>
        </p:txBody>
      </p:sp>
      <p:sp>
        <p:nvSpPr>
          <p:cNvPr id="15" name="TextBox 15"/>
          <p:cNvSpPr txBox="1"/>
          <p:nvPr/>
        </p:nvSpPr>
        <p:spPr>
          <a:xfrm>
            <a:off x="13132288" y="5794425"/>
            <a:ext cx="9525" cy="896620"/>
          </a:xfrm>
          <a:prstGeom prst="rect">
            <a:avLst/>
          </a:prstGeom>
        </p:spPr>
        <p:txBody>
          <a:bodyPr lIns="0" tIns="0" rIns="0" bIns="0" rtlCol="0" anchor="t">
            <a:spAutoFit/>
          </a:bodyPr>
          <a:lstStyle/>
          <a:p>
            <a:pPr algn="ctr">
              <a:lnSpc>
                <a:spcPts val="7279"/>
              </a:lnSpc>
            </a:pPr>
            <a:endParaRPr/>
          </a:p>
        </p:txBody>
      </p:sp>
      <p:sp>
        <p:nvSpPr>
          <p:cNvPr id="16" name="TextBox 16"/>
          <p:cNvSpPr txBox="1"/>
          <p:nvPr/>
        </p:nvSpPr>
        <p:spPr>
          <a:xfrm>
            <a:off x="11823448" y="5582652"/>
            <a:ext cx="6321996" cy="556895"/>
          </a:xfrm>
          <a:prstGeom prst="rect">
            <a:avLst/>
          </a:prstGeom>
        </p:spPr>
        <p:txBody>
          <a:bodyPr lIns="0" tIns="0" rIns="0" bIns="0" rtlCol="0" anchor="t">
            <a:spAutoFit/>
          </a:bodyPr>
          <a:lstStyle/>
          <a:p>
            <a:pPr algn="ctr">
              <a:lnSpc>
                <a:spcPts val="4480"/>
              </a:lnSpc>
            </a:pPr>
            <a:r>
              <a:rPr lang="en-US" sz="3200">
                <a:solidFill>
                  <a:srgbClr val="FFFFFF"/>
                </a:solidFill>
                <a:latin typeface="WenQuanYi"/>
              </a:rPr>
              <a:t>Lasso + Random Forest Regression</a:t>
            </a:r>
          </a:p>
        </p:txBody>
      </p:sp>
      <p:sp>
        <p:nvSpPr>
          <p:cNvPr id="17" name="TextBox 17"/>
          <p:cNvSpPr txBox="1"/>
          <p:nvPr/>
        </p:nvSpPr>
        <p:spPr>
          <a:xfrm>
            <a:off x="12583327" y="6831380"/>
            <a:ext cx="4802237" cy="1481455"/>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FFFFFF"/>
                </a:solidFill>
                <a:latin typeface="WenQuanYi"/>
              </a:rPr>
              <a:t>MSE: 222.38</a:t>
            </a:r>
          </a:p>
          <a:p>
            <a:pPr marL="604523" lvl="1" indent="-302261" algn="ctr">
              <a:lnSpc>
                <a:spcPts val="3920"/>
              </a:lnSpc>
              <a:buFont typeface="Arial"/>
              <a:buChar char="•"/>
            </a:pPr>
            <a:r>
              <a:rPr lang="en-US" sz="2800">
                <a:solidFill>
                  <a:srgbClr val="FFFFFF"/>
                </a:solidFill>
                <a:latin typeface="WenQuanYi"/>
              </a:rPr>
              <a:t>R Squared: 0.198</a:t>
            </a:r>
          </a:p>
          <a:p>
            <a:pPr marL="604523" lvl="1" indent="-302261" algn="ctr">
              <a:lnSpc>
                <a:spcPts val="3920"/>
              </a:lnSpc>
              <a:buFont typeface="Arial"/>
              <a:buChar char="•"/>
            </a:pPr>
            <a:r>
              <a:rPr lang="en-US" sz="2800">
                <a:solidFill>
                  <a:srgbClr val="FFFFFF"/>
                </a:solidFill>
                <a:latin typeface="WenQuanYi"/>
              </a:rPr>
              <a:t>Adjusted R Squared: 0.191</a:t>
            </a:r>
          </a:p>
        </p:txBody>
      </p:sp>
      <p:sp>
        <p:nvSpPr>
          <p:cNvPr id="18" name="TextBox 18"/>
          <p:cNvSpPr txBox="1"/>
          <p:nvPr/>
        </p:nvSpPr>
        <p:spPr>
          <a:xfrm>
            <a:off x="1287781" y="3835036"/>
            <a:ext cx="2968768" cy="557737"/>
          </a:xfrm>
          <a:prstGeom prst="rect">
            <a:avLst/>
          </a:prstGeom>
        </p:spPr>
        <p:txBody>
          <a:bodyPr lIns="0" tIns="0" rIns="0" bIns="0" rtlCol="0" anchor="t">
            <a:spAutoFit/>
          </a:bodyPr>
          <a:lstStyle/>
          <a:p>
            <a:pPr algn="ctr">
              <a:lnSpc>
                <a:spcPts val="4461"/>
              </a:lnSpc>
            </a:pPr>
            <a:r>
              <a:rPr lang="en-US" sz="3187">
                <a:solidFill>
                  <a:srgbClr val="FFFFFF"/>
                </a:solidFill>
                <a:latin typeface="WenQuanYi"/>
              </a:rPr>
              <a:t>(Current Stage)</a:t>
            </a:r>
          </a:p>
        </p:txBody>
      </p:sp>
      <p:sp>
        <p:nvSpPr>
          <p:cNvPr id="19" name="TextBox 19"/>
          <p:cNvSpPr txBox="1"/>
          <p:nvPr/>
        </p:nvSpPr>
        <p:spPr>
          <a:xfrm>
            <a:off x="6984663" y="5794425"/>
            <a:ext cx="9525" cy="896620"/>
          </a:xfrm>
          <a:prstGeom prst="rect">
            <a:avLst/>
          </a:prstGeom>
        </p:spPr>
        <p:txBody>
          <a:bodyPr lIns="0" tIns="0" rIns="0" bIns="0" rtlCol="0" anchor="t">
            <a:spAutoFit/>
          </a:bodyPr>
          <a:lstStyle/>
          <a:p>
            <a:pPr algn="ctr">
              <a:lnSpc>
                <a:spcPts val="7279"/>
              </a:lnSpc>
            </a:pPr>
            <a:endParaRPr/>
          </a:p>
        </p:txBody>
      </p:sp>
      <p:sp>
        <p:nvSpPr>
          <p:cNvPr id="20" name="TextBox 20"/>
          <p:cNvSpPr txBox="1"/>
          <p:nvPr/>
        </p:nvSpPr>
        <p:spPr>
          <a:xfrm>
            <a:off x="6533631" y="6831380"/>
            <a:ext cx="4606379" cy="1481455"/>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FFFFFF"/>
                </a:solidFill>
                <a:latin typeface="WenQuanYi"/>
              </a:rPr>
              <a:t>MSE: 220.18</a:t>
            </a:r>
          </a:p>
          <a:p>
            <a:pPr marL="604523" lvl="1" indent="-302261" algn="ctr">
              <a:lnSpc>
                <a:spcPts val="3920"/>
              </a:lnSpc>
              <a:buFont typeface="Arial"/>
              <a:buChar char="•"/>
            </a:pPr>
            <a:r>
              <a:rPr lang="en-US" sz="2800">
                <a:solidFill>
                  <a:srgbClr val="FFFFFF"/>
                </a:solidFill>
                <a:latin typeface="WenQuanYi"/>
              </a:rPr>
              <a:t>R Squared: 0.20</a:t>
            </a:r>
          </a:p>
          <a:p>
            <a:pPr marL="604523" lvl="1" indent="-302261" algn="ctr">
              <a:lnSpc>
                <a:spcPts val="3920"/>
              </a:lnSpc>
              <a:buFont typeface="Arial"/>
              <a:buChar char="•"/>
            </a:pPr>
            <a:r>
              <a:rPr lang="en-US" sz="2800">
                <a:solidFill>
                  <a:srgbClr val="FFFFFF"/>
                </a:solidFill>
                <a:latin typeface="WenQuanYi"/>
              </a:rPr>
              <a:t>Adjusted R Squared: 0.19</a:t>
            </a:r>
          </a:p>
        </p:txBody>
      </p:sp>
      <p:sp>
        <p:nvSpPr>
          <p:cNvPr id="21" name="TextBox 21"/>
          <p:cNvSpPr txBox="1"/>
          <p:nvPr/>
        </p:nvSpPr>
        <p:spPr>
          <a:xfrm>
            <a:off x="5742609" y="5489151"/>
            <a:ext cx="6569426" cy="1118870"/>
          </a:xfrm>
          <a:prstGeom prst="rect">
            <a:avLst/>
          </a:prstGeom>
        </p:spPr>
        <p:txBody>
          <a:bodyPr lIns="0" tIns="0" rIns="0" bIns="0" rtlCol="0" anchor="t">
            <a:spAutoFit/>
          </a:bodyPr>
          <a:lstStyle/>
          <a:p>
            <a:pPr algn="ctr">
              <a:lnSpc>
                <a:spcPts val="4480"/>
              </a:lnSpc>
            </a:pPr>
            <a:r>
              <a:rPr lang="en-US" sz="3200">
                <a:solidFill>
                  <a:srgbClr val="FFFFFF"/>
                </a:solidFill>
                <a:latin typeface="WenQuanYi"/>
              </a:rPr>
              <a:t>Random Forest</a:t>
            </a:r>
          </a:p>
          <a:p>
            <a:pPr algn="ctr">
              <a:lnSpc>
                <a:spcPts val="4480"/>
              </a:lnSpc>
            </a:pPr>
            <a:r>
              <a:rPr lang="en-US" sz="3200">
                <a:solidFill>
                  <a:srgbClr val="FFFFFF"/>
                </a:solidFill>
                <a:latin typeface="WenQuanYi"/>
              </a:rPr>
              <a:t>(Row dropped if NaN)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288000" y="-1256179"/>
            <a:ext cx="12523773" cy="12523773"/>
            <a:chOff x="0" y="0"/>
            <a:chExt cx="6350000" cy="6350000"/>
          </a:xfrm>
        </p:grpSpPr>
        <p:sp>
          <p:nvSpPr>
            <p:cNvPr id="3" name="Freeform 3"/>
            <p:cNvSpPr/>
            <p:nvPr/>
          </p:nvSpPr>
          <p:spPr>
            <a:xfrm>
              <a:off x="0" y="0"/>
              <a:ext cx="6350000" cy="6350000"/>
            </a:xfrm>
            <a:custGeom>
              <a:avLst/>
              <a:gdLst/>
              <a:ahLst/>
              <a:cxnLst/>
              <a:rect l="l" t="t" r="r" b="b"/>
              <a:pathLst>
                <a:path w="6350000" h="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solidFill>
              <a:srgbClr val="000000">
                <a:alpha val="0"/>
              </a:srgbClr>
            </a:solidFill>
            <a:ln w="12700">
              <a:solidFill>
                <a:srgbClr val="000000"/>
              </a:solidFill>
            </a:ln>
          </p:spPr>
          <p:txBody>
            <a:bodyPr/>
            <a:lstStyle/>
            <a:p>
              <a:endParaRPr lang="en-TW"/>
            </a:p>
          </p:txBody>
        </p:sp>
        <p:sp>
          <p:nvSpPr>
            <p:cNvPr id="4" name="Freeform 4"/>
            <p:cNvSpPr/>
            <p:nvPr/>
          </p:nvSpPr>
          <p:spPr>
            <a:xfrm>
              <a:off x="0" y="0"/>
              <a:ext cx="6350000" cy="6350000"/>
            </a:xfrm>
            <a:custGeom>
              <a:avLst/>
              <a:gdLst/>
              <a:ahLst/>
              <a:cxnLst/>
              <a:rect l="l" t="t" r="r" b="b"/>
              <a:pathLst>
                <a:path w="6350000" h="6350000">
                  <a:moveTo>
                    <a:pt x="3810000" y="19050"/>
                  </a:moveTo>
                  <a:cubicBezTo>
                    <a:pt x="4150360" y="19050"/>
                    <a:pt x="4480560" y="85090"/>
                    <a:pt x="4791710" y="217170"/>
                  </a:cubicBezTo>
                  <a:cubicBezTo>
                    <a:pt x="5091430" y="344170"/>
                    <a:pt x="5361940" y="525780"/>
                    <a:pt x="5593080" y="756920"/>
                  </a:cubicBezTo>
                  <a:cubicBezTo>
                    <a:pt x="5824220" y="988060"/>
                    <a:pt x="6005830" y="1258570"/>
                    <a:pt x="6132830" y="1558290"/>
                  </a:cubicBezTo>
                  <a:cubicBezTo>
                    <a:pt x="6263640" y="1869440"/>
                    <a:pt x="6330950" y="2199640"/>
                    <a:pt x="6330950" y="2540000"/>
                  </a:cubicBezTo>
                  <a:lnTo>
                    <a:pt x="6330950" y="3810000"/>
                  </a:lnTo>
                  <a:cubicBezTo>
                    <a:pt x="6330950" y="4150360"/>
                    <a:pt x="6264910" y="4480560"/>
                    <a:pt x="6132830" y="4791710"/>
                  </a:cubicBezTo>
                  <a:cubicBezTo>
                    <a:pt x="6005830" y="5091430"/>
                    <a:pt x="5824220" y="5361940"/>
                    <a:pt x="5593080" y="5593080"/>
                  </a:cubicBezTo>
                  <a:cubicBezTo>
                    <a:pt x="5361940" y="5824220"/>
                    <a:pt x="5091430" y="6005830"/>
                    <a:pt x="4791710" y="6132830"/>
                  </a:cubicBezTo>
                  <a:cubicBezTo>
                    <a:pt x="4480560" y="6263640"/>
                    <a:pt x="4150360" y="6330950"/>
                    <a:pt x="3810000" y="6330950"/>
                  </a:cubicBezTo>
                  <a:lnTo>
                    <a:pt x="2540000" y="6330950"/>
                  </a:lnTo>
                  <a:cubicBezTo>
                    <a:pt x="2199640" y="6330950"/>
                    <a:pt x="1869440" y="6264910"/>
                    <a:pt x="1558290" y="6132830"/>
                  </a:cubicBezTo>
                  <a:cubicBezTo>
                    <a:pt x="1258570" y="6005830"/>
                    <a:pt x="988060" y="5824220"/>
                    <a:pt x="756920" y="5593080"/>
                  </a:cubicBezTo>
                  <a:cubicBezTo>
                    <a:pt x="525780" y="5361940"/>
                    <a:pt x="344170" y="5091430"/>
                    <a:pt x="217170" y="4791710"/>
                  </a:cubicBezTo>
                  <a:cubicBezTo>
                    <a:pt x="85090" y="4480560"/>
                    <a:pt x="19050" y="4150360"/>
                    <a:pt x="19050" y="3810000"/>
                  </a:cubicBezTo>
                  <a:lnTo>
                    <a:pt x="19050" y="2540000"/>
                  </a:lnTo>
                  <a:cubicBezTo>
                    <a:pt x="19050" y="2199640"/>
                    <a:pt x="85090" y="1869440"/>
                    <a:pt x="217170" y="1558290"/>
                  </a:cubicBezTo>
                  <a:cubicBezTo>
                    <a:pt x="344170" y="1258570"/>
                    <a:pt x="525780" y="988060"/>
                    <a:pt x="756920" y="756920"/>
                  </a:cubicBezTo>
                  <a:cubicBezTo>
                    <a:pt x="988060" y="525780"/>
                    <a:pt x="1258570" y="344170"/>
                    <a:pt x="1558290" y="217170"/>
                  </a:cubicBezTo>
                  <a:cubicBezTo>
                    <a:pt x="1869440" y="85090"/>
                    <a:pt x="2199640" y="19050"/>
                    <a:pt x="2540000" y="19050"/>
                  </a:cubicBezTo>
                  <a:lnTo>
                    <a:pt x="3810000" y="19050"/>
                  </a:lnTo>
                  <a:moveTo>
                    <a:pt x="3810000" y="0"/>
                  </a:moveTo>
                  <a:lnTo>
                    <a:pt x="2540000" y="0"/>
                  </a:lnTo>
                  <a:cubicBezTo>
                    <a:pt x="1136650" y="0"/>
                    <a:pt x="0" y="1136650"/>
                    <a:pt x="0" y="2540000"/>
                  </a:cubicBezTo>
                  <a:lnTo>
                    <a:pt x="0" y="3810000"/>
                  </a:lnTo>
                  <a:cubicBezTo>
                    <a:pt x="0" y="5213350"/>
                    <a:pt x="1136650" y="6350000"/>
                    <a:pt x="2540000" y="6350000"/>
                  </a:cubicBezTo>
                  <a:lnTo>
                    <a:pt x="3810000" y="6350000"/>
                  </a:lnTo>
                  <a:cubicBezTo>
                    <a:pt x="5213350" y="6350000"/>
                    <a:pt x="6350000" y="5213350"/>
                    <a:pt x="6350000" y="3810000"/>
                  </a:cubicBezTo>
                  <a:lnTo>
                    <a:pt x="6350000" y="2540000"/>
                  </a:lnTo>
                  <a:cubicBezTo>
                    <a:pt x="6350000" y="1136650"/>
                    <a:pt x="5213350" y="0"/>
                    <a:pt x="3810000" y="0"/>
                  </a:cubicBezTo>
                  <a:lnTo>
                    <a:pt x="3810000" y="0"/>
                  </a:lnTo>
                  <a:close/>
                </a:path>
              </a:pathLst>
            </a:custGeom>
            <a:solidFill>
              <a:srgbClr val="FFFFFF"/>
            </a:solidFill>
          </p:spPr>
          <p:txBody>
            <a:bodyPr/>
            <a:lstStyle/>
            <a:p>
              <a:endParaRPr lang="en-TW"/>
            </a:p>
          </p:txBody>
        </p:sp>
      </p:grpSp>
      <p:grpSp>
        <p:nvGrpSpPr>
          <p:cNvPr id="5" name="Group 5"/>
          <p:cNvGrpSpPr/>
          <p:nvPr/>
        </p:nvGrpSpPr>
        <p:grpSpPr>
          <a:xfrm>
            <a:off x="11260321" y="2669089"/>
            <a:ext cx="6907513" cy="6430895"/>
            <a:chOff x="0" y="0"/>
            <a:chExt cx="6350000" cy="5911850"/>
          </a:xfrm>
        </p:grpSpPr>
        <p:sp>
          <p:nvSpPr>
            <p:cNvPr id="6" name="Freeform 6"/>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3"/>
              <a:stretch>
                <a:fillRect l="-14703" r="-24980"/>
              </a:stretch>
            </a:blipFill>
          </p:spPr>
          <p:txBody>
            <a:bodyPr/>
            <a:lstStyle/>
            <a:p>
              <a:endParaRPr lang="en-TW"/>
            </a:p>
          </p:txBody>
        </p:sp>
      </p:grpSp>
      <p:grpSp>
        <p:nvGrpSpPr>
          <p:cNvPr id="7" name="Group 7"/>
          <p:cNvGrpSpPr/>
          <p:nvPr/>
        </p:nvGrpSpPr>
        <p:grpSpPr>
          <a:xfrm>
            <a:off x="1194651" y="686383"/>
            <a:ext cx="8377211" cy="2564691"/>
            <a:chOff x="0" y="0"/>
            <a:chExt cx="11169615" cy="3419588"/>
          </a:xfrm>
        </p:grpSpPr>
        <p:sp>
          <p:nvSpPr>
            <p:cNvPr id="8" name="TextBox 8"/>
            <p:cNvSpPr txBox="1"/>
            <p:nvPr/>
          </p:nvSpPr>
          <p:spPr>
            <a:xfrm>
              <a:off x="0" y="2877832"/>
              <a:ext cx="11169615" cy="541756"/>
            </a:xfrm>
            <a:prstGeom prst="rect">
              <a:avLst/>
            </a:prstGeom>
          </p:spPr>
          <p:txBody>
            <a:bodyPr lIns="0" tIns="0" rIns="0" bIns="0" rtlCol="0" anchor="t">
              <a:spAutoFit/>
            </a:bodyPr>
            <a:lstStyle/>
            <a:p>
              <a:pPr marL="0" lvl="0" indent="0" algn="l">
                <a:lnSpc>
                  <a:spcPts val="3310"/>
                </a:lnSpc>
              </a:pPr>
              <a:endParaRPr/>
            </a:p>
          </p:txBody>
        </p:sp>
        <p:sp>
          <p:nvSpPr>
            <p:cNvPr id="9" name="TextBox 9"/>
            <p:cNvSpPr txBox="1"/>
            <p:nvPr/>
          </p:nvSpPr>
          <p:spPr>
            <a:xfrm>
              <a:off x="0" y="85725"/>
              <a:ext cx="11169615" cy="1777251"/>
            </a:xfrm>
            <a:prstGeom prst="rect">
              <a:avLst/>
            </a:prstGeom>
          </p:spPr>
          <p:txBody>
            <a:bodyPr lIns="0" tIns="0" rIns="0" bIns="0" rtlCol="0" anchor="t">
              <a:spAutoFit/>
            </a:bodyPr>
            <a:lstStyle/>
            <a:p>
              <a:pPr marL="0" lvl="0" indent="0" algn="l">
                <a:lnSpc>
                  <a:spcPts val="10085"/>
                </a:lnSpc>
              </a:pPr>
              <a:r>
                <a:rPr lang="en-US" sz="9168">
                  <a:solidFill>
                    <a:srgbClr val="FFFFFF"/>
                  </a:solidFill>
                  <a:latin typeface="Open Sans Bold"/>
                </a:rPr>
                <a:t>Summary</a:t>
              </a:r>
            </a:p>
          </p:txBody>
        </p:sp>
      </p:grpSp>
      <p:sp>
        <p:nvSpPr>
          <p:cNvPr id="10" name="TextBox 10"/>
          <p:cNvSpPr txBox="1"/>
          <p:nvPr/>
        </p:nvSpPr>
        <p:spPr>
          <a:xfrm>
            <a:off x="1028700" y="5041534"/>
            <a:ext cx="8223532" cy="406400"/>
          </a:xfrm>
          <a:prstGeom prst="rect">
            <a:avLst/>
          </a:prstGeom>
        </p:spPr>
        <p:txBody>
          <a:bodyPr lIns="0" tIns="0" rIns="0" bIns="0" rtlCol="0" anchor="t">
            <a:spAutoFit/>
          </a:bodyPr>
          <a:lstStyle/>
          <a:p>
            <a:pPr marL="0" lvl="0" indent="0" algn="l">
              <a:lnSpc>
                <a:spcPts val="3249"/>
              </a:lnSpc>
            </a:pPr>
            <a:endParaRPr/>
          </a:p>
        </p:txBody>
      </p:sp>
      <p:sp>
        <p:nvSpPr>
          <p:cNvPr id="11" name="TextBox 11"/>
          <p:cNvSpPr txBox="1"/>
          <p:nvPr/>
        </p:nvSpPr>
        <p:spPr>
          <a:xfrm>
            <a:off x="1194651" y="2266976"/>
            <a:ext cx="10065670" cy="7971154"/>
          </a:xfrm>
          <a:prstGeom prst="rect">
            <a:avLst/>
          </a:prstGeom>
        </p:spPr>
        <p:txBody>
          <a:bodyPr lIns="0" tIns="0" rIns="0" bIns="0" rtlCol="0" anchor="t">
            <a:spAutoFit/>
          </a:bodyPr>
          <a:lstStyle/>
          <a:p>
            <a:pPr marL="820430" lvl="1" indent="-410215" algn="l">
              <a:lnSpc>
                <a:spcPts val="5320"/>
              </a:lnSpc>
              <a:buFont typeface="Arial"/>
              <a:buChar char="•"/>
            </a:pPr>
            <a:r>
              <a:rPr lang="en-US" sz="3800">
                <a:solidFill>
                  <a:srgbClr val="FFFFFF"/>
                </a:solidFill>
                <a:latin typeface="TT Commons Pro"/>
              </a:rPr>
              <a:t>Fail to identify useful predictors for TA</a:t>
            </a:r>
          </a:p>
          <a:p>
            <a:pPr marL="820430" lvl="1" indent="-410215" algn="l">
              <a:lnSpc>
                <a:spcPts val="5320"/>
              </a:lnSpc>
              <a:buFont typeface="Arial"/>
              <a:buChar char="•"/>
            </a:pPr>
            <a:r>
              <a:rPr lang="en-US" sz="3800">
                <a:solidFill>
                  <a:srgbClr val="FFFFFF"/>
                </a:solidFill>
                <a:latin typeface="TT Commons Pro"/>
              </a:rPr>
              <a:t>Complicated nature of TA</a:t>
            </a:r>
          </a:p>
          <a:p>
            <a:pPr marL="1640861" lvl="2" indent="-546954" algn="l">
              <a:lnSpc>
                <a:spcPts val="5320"/>
              </a:lnSpc>
              <a:buFont typeface="Arial"/>
              <a:buChar char="⚬"/>
            </a:pPr>
            <a:r>
              <a:rPr lang="en-US" sz="3800">
                <a:solidFill>
                  <a:srgbClr val="FFFFFF"/>
                </a:solidFill>
                <a:latin typeface="TT Commons Pro"/>
              </a:rPr>
              <a:t>therapist factors</a:t>
            </a:r>
          </a:p>
          <a:p>
            <a:pPr marL="1640861" lvl="2" indent="-546954" algn="l">
              <a:lnSpc>
                <a:spcPts val="5320"/>
              </a:lnSpc>
              <a:buFont typeface="Arial"/>
              <a:buChar char="⚬"/>
            </a:pPr>
            <a:r>
              <a:rPr lang="en-US" sz="3800">
                <a:solidFill>
                  <a:srgbClr val="FFFFFF"/>
                </a:solidFill>
                <a:latin typeface="TT Commons Pro"/>
              </a:rPr>
              <a:t>treatment factors</a:t>
            </a:r>
          </a:p>
          <a:p>
            <a:pPr marL="1640861" lvl="2" indent="-546954" algn="l">
              <a:lnSpc>
                <a:spcPts val="5320"/>
              </a:lnSpc>
              <a:buFont typeface="Arial"/>
              <a:buChar char="⚬"/>
            </a:pPr>
            <a:r>
              <a:rPr lang="en-US" sz="3800">
                <a:solidFill>
                  <a:srgbClr val="FFFFFF"/>
                </a:solidFill>
                <a:latin typeface="TT Commons Pro"/>
              </a:rPr>
              <a:t>relationship factors</a:t>
            </a:r>
          </a:p>
          <a:p>
            <a:pPr marL="820430" lvl="1" indent="-410215" algn="l">
              <a:lnSpc>
                <a:spcPts val="5320"/>
              </a:lnSpc>
              <a:buFont typeface="Arial"/>
              <a:buChar char="•"/>
            </a:pPr>
            <a:r>
              <a:rPr lang="en-US" sz="3800">
                <a:solidFill>
                  <a:srgbClr val="FFFFFF"/>
                </a:solidFill>
                <a:latin typeface="TT Commons Pro"/>
              </a:rPr>
              <a:t>Weakness of this dataset</a:t>
            </a:r>
          </a:p>
          <a:p>
            <a:pPr marL="1640861" lvl="2" indent="-546954" algn="l">
              <a:lnSpc>
                <a:spcPts val="5320"/>
              </a:lnSpc>
              <a:buFont typeface="Arial"/>
              <a:buChar char="⚬"/>
            </a:pPr>
            <a:r>
              <a:rPr lang="en-US" sz="3800">
                <a:solidFill>
                  <a:srgbClr val="FFFFFF"/>
                </a:solidFill>
                <a:latin typeface="TT Commons Pro"/>
              </a:rPr>
              <a:t>lots of open-ended questions</a:t>
            </a:r>
          </a:p>
          <a:p>
            <a:pPr marL="1640861" lvl="2" indent="-546954" algn="l">
              <a:lnSpc>
                <a:spcPts val="5320"/>
              </a:lnSpc>
              <a:buFont typeface="Arial"/>
              <a:buChar char="⚬"/>
            </a:pPr>
            <a:r>
              <a:rPr lang="en-US" sz="3800">
                <a:solidFill>
                  <a:srgbClr val="FFFFFF"/>
                </a:solidFill>
                <a:latin typeface="TT Commons Pro"/>
              </a:rPr>
              <a:t>tailored tags and questions by every clinic</a:t>
            </a:r>
          </a:p>
          <a:p>
            <a:pPr marL="1640861" lvl="2" indent="-546954" algn="l">
              <a:lnSpc>
                <a:spcPts val="5320"/>
              </a:lnSpc>
              <a:buFont typeface="Arial"/>
              <a:buChar char="⚬"/>
            </a:pPr>
            <a:r>
              <a:rPr lang="en-US" sz="3800">
                <a:solidFill>
                  <a:srgbClr val="FFFFFF"/>
                </a:solidFill>
                <a:latin typeface="TT Commons Pro"/>
              </a:rPr>
              <a:t>lots of missing data</a:t>
            </a:r>
          </a:p>
          <a:p>
            <a:pPr marL="1640861" lvl="2" indent="-546954" algn="l">
              <a:lnSpc>
                <a:spcPts val="5320"/>
              </a:lnSpc>
              <a:buFont typeface="Arial"/>
              <a:buChar char="⚬"/>
            </a:pPr>
            <a:r>
              <a:rPr lang="en-US" sz="3800">
                <a:solidFill>
                  <a:srgbClr val="FFFFFF"/>
                </a:solidFill>
                <a:latin typeface="TT Commons Pro"/>
              </a:rPr>
              <a:t>lack of therapist demographic </a:t>
            </a:r>
          </a:p>
          <a:p>
            <a:pPr algn="l">
              <a:lnSpc>
                <a:spcPts val="5320"/>
              </a:lnSpc>
            </a:pPr>
            <a:endParaRPr lang="en-US" sz="3800">
              <a:solidFill>
                <a:srgbClr val="FFFFFF"/>
              </a:solidFill>
              <a:latin typeface="TT Commo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3254132" y="2289324"/>
            <a:ext cx="14723151" cy="8654308"/>
          </a:xfrm>
          <a:prstGeom prst="rect">
            <a:avLst/>
          </a:prstGeom>
        </p:spPr>
        <p:txBody>
          <a:bodyPr lIns="0" tIns="0" rIns="0" bIns="0" rtlCol="0" anchor="t">
            <a:spAutoFit/>
          </a:bodyPr>
          <a:lstStyle/>
          <a:p>
            <a:pPr algn="l">
              <a:lnSpc>
                <a:spcPts val="5275"/>
              </a:lnSpc>
            </a:pPr>
            <a:r>
              <a:rPr lang="en-US" sz="4058">
                <a:solidFill>
                  <a:srgbClr val="FFFFFF"/>
                </a:solidFill>
                <a:latin typeface="TT Commons Pro"/>
              </a:rPr>
              <a:t>Therapist Match</a:t>
            </a:r>
          </a:p>
          <a:p>
            <a:pPr marL="876218" lvl="1" indent="-438109" algn="l">
              <a:lnSpc>
                <a:spcPts val="5275"/>
              </a:lnSpc>
              <a:buFont typeface="Arial"/>
              <a:buChar char="•"/>
            </a:pPr>
            <a:r>
              <a:rPr lang="en-US" sz="4058">
                <a:solidFill>
                  <a:srgbClr val="FFFFFF"/>
                </a:solidFill>
                <a:latin typeface="TT Commons Pro"/>
              </a:rPr>
              <a:t>which therapists is seeing improvement for patients of a specific assessment</a:t>
            </a:r>
          </a:p>
          <a:p>
            <a:pPr algn="l">
              <a:lnSpc>
                <a:spcPts val="5275"/>
              </a:lnSpc>
            </a:pPr>
            <a:r>
              <a:rPr lang="en-US" sz="4058">
                <a:solidFill>
                  <a:srgbClr val="FFFFFF"/>
                </a:solidFill>
                <a:latin typeface="TT Commons Pro"/>
              </a:rPr>
              <a:t>Other </a:t>
            </a:r>
            <a:r>
              <a:rPr lang="en-US" sz="4058">
                <a:solidFill>
                  <a:srgbClr val="FFFFFF"/>
                </a:solidFill>
                <a:latin typeface="TT Commons Pro"/>
                <a:ea typeface="TT Commons Pro"/>
              </a:rPr>
              <a:t>Ｍatch Logic</a:t>
            </a:r>
          </a:p>
          <a:p>
            <a:pPr marL="876218" lvl="1" indent="-438109" algn="l">
              <a:lnSpc>
                <a:spcPts val="5275"/>
              </a:lnSpc>
              <a:buFont typeface="Arial"/>
              <a:buChar char="•"/>
            </a:pPr>
            <a:r>
              <a:rPr lang="en-US" sz="4058">
                <a:solidFill>
                  <a:srgbClr val="FFFFFF"/>
                </a:solidFill>
                <a:latin typeface="TT Commons Pro"/>
              </a:rPr>
              <a:t>high average TA (therapeutic alliance score)</a:t>
            </a:r>
          </a:p>
          <a:p>
            <a:pPr marL="876218" lvl="1" indent="-438109" algn="l">
              <a:lnSpc>
                <a:spcPts val="5275"/>
              </a:lnSpc>
              <a:buFont typeface="Arial"/>
              <a:buChar char="•"/>
            </a:pPr>
            <a:r>
              <a:rPr lang="en-US" sz="4058">
                <a:solidFill>
                  <a:srgbClr val="FFFFFF"/>
                </a:solidFill>
                <a:latin typeface="TT Commons Pro"/>
              </a:rPr>
              <a:t>high average TA of clients with similar characteristics </a:t>
            </a:r>
          </a:p>
          <a:p>
            <a:pPr marL="876218" lvl="1" indent="-438109" algn="l">
              <a:lnSpc>
                <a:spcPts val="5275"/>
              </a:lnSpc>
              <a:buFont typeface="Arial"/>
              <a:buChar char="•"/>
            </a:pPr>
            <a:r>
              <a:rPr lang="en-US" sz="4058">
                <a:solidFill>
                  <a:srgbClr val="FFFFFF"/>
                </a:solidFill>
                <a:latin typeface="TT Commons Pro"/>
              </a:rPr>
              <a:t>low caseload</a:t>
            </a:r>
          </a:p>
          <a:p>
            <a:pPr marL="876218" lvl="1" indent="-438109" algn="l">
              <a:lnSpc>
                <a:spcPts val="5275"/>
              </a:lnSpc>
              <a:buFont typeface="Arial"/>
              <a:buChar char="•"/>
            </a:pPr>
            <a:r>
              <a:rPr lang="en-US" sz="4058">
                <a:solidFill>
                  <a:srgbClr val="FFFFFF"/>
                </a:solidFill>
                <a:latin typeface="TT Commons Pro"/>
              </a:rPr>
              <a:t>improvement within 6 sessions with patients of similar characteristics</a:t>
            </a:r>
          </a:p>
          <a:p>
            <a:pPr marL="876218" lvl="1" indent="-438109" algn="l">
              <a:lnSpc>
                <a:spcPts val="5275"/>
              </a:lnSpc>
              <a:buFont typeface="Arial"/>
              <a:buChar char="•"/>
            </a:pPr>
            <a:r>
              <a:rPr lang="en-US" sz="4058">
                <a:solidFill>
                  <a:srgbClr val="FFFFFF"/>
                </a:solidFill>
                <a:latin typeface="TT Commons Pro"/>
              </a:rPr>
              <a:t>success with 5 similar patients based on their clinical outcomes</a:t>
            </a:r>
          </a:p>
          <a:p>
            <a:pPr algn="l">
              <a:lnSpc>
                <a:spcPts val="5275"/>
              </a:lnSpc>
            </a:pPr>
            <a:endParaRPr lang="en-US" sz="4058">
              <a:solidFill>
                <a:srgbClr val="FFFFFF"/>
              </a:solidFill>
              <a:latin typeface="TT Commons Pro"/>
            </a:endParaRPr>
          </a:p>
          <a:p>
            <a:pPr algn="l">
              <a:lnSpc>
                <a:spcPts val="5275"/>
              </a:lnSpc>
            </a:pPr>
            <a:r>
              <a:rPr lang="en-US" sz="4058">
                <a:solidFill>
                  <a:srgbClr val="FFFFFF"/>
                </a:solidFill>
                <a:latin typeface="TT Commons Pro Bold"/>
              </a:rPr>
              <a:t> </a:t>
            </a:r>
          </a:p>
        </p:txBody>
      </p:sp>
      <p:sp>
        <p:nvSpPr>
          <p:cNvPr id="3" name="TextBox 3"/>
          <p:cNvSpPr txBox="1"/>
          <p:nvPr/>
        </p:nvSpPr>
        <p:spPr>
          <a:xfrm>
            <a:off x="3117101" y="520576"/>
            <a:ext cx="11038327" cy="1466850"/>
          </a:xfrm>
          <a:prstGeom prst="rect">
            <a:avLst/>
          </a:prstGeom>
        </p:spPr>
        <p:txBody>
          <a:bodyPr lIns="0" tIns="0" rIns="0" bIns="0" rtlCol="0" anchor="t">
            <a:spAutoFit/>
          </a:bodyPr>
          <a:lstStyle/>
          <a:p>
            <a:pPr algn="l">
              <a:lnSpc>
                <a:spcPts val="11519"/>
              </a:lnSpc>
            </a:pPr>
            <a:r>
              <a:rPr lang="en-US" sz="9600">
                <a:solidFill>
                  <a:srgbClr val="FFFFFF"/>
                </a:solidFill>
                <a:latin typeface="Kollektif"/>
              </a:rPr>
              <a:t>Next Steps</a:t>
            </a:r>
          </a:p>
        </p:txBody>
      </p:sp>
      <p:sp>
        <p:nvSpPr>
          <p:cNvPr id="4" name="Freeform 4"/>
          <p:cNvSpPr/>
          <p:nvPr/>
        </p:nvSpPr>
        <p:spPr>
          <a:xfrm>
            <a:off x="0" y="0"/>
            <a:ext cx="2256844" cy="10287000"/>
          </a:xfrm>
          <a:custGeom>
            <a:avLst/>
            <a:gdLst/>
            <a:ahLst/>
            <a:cxnLst/>
            <a:rect l="l" t="t" r="r" b="b"/>
            <a:pathLst>
              <a:path w="2256844" h="10287000">
                <a:moveTo>
                  <a:pt x="0" y="0"/>
                </a:moveTo>
                <a:lnTo>
                  <a:pt x="2256844" y="0"/>
                </a:lnTo>
                <a:lnTo>
                  <a:pt x="2256844" y="10287000"/>
                </a:lnTo>
                <a:lnTo>
                  <a:pt x="0" y="10287000"/>
                </a:lnTo>
                <a:lnTo>
                  <a:pt x="0" y="0"/>
                </a:lnTo>
                <a:close/>
              </a:path>
            </a:pathLst>
          </a:custGeom>
          <a:blipFill>
            <a:blip r:embed="rId3"/>
            <a:stretch>
              <a:fillRect l="-318848" r="-264872"/>
            </a:stretch>
          </a:blipFill>
        </p:spPr>
        <p:txBody>
          <a:bodyPr/>
          <a:lstStyle/>
          <a:p>
            <a:endParaRPr lang="en-TW"/>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8518"/>
            </a:stretch>
          </a:blipFill>
        </p:spPr>
        <p:txBody>
          <a:bodyPr/>
          <a:lstStyle/>
          <a:p>
            <a:endParaRPr lang="en-TW"/>
          </a:p>
        </p:txBody>
      </p:sp>
      <p:sp>
        <p:nvSpPr>
          <p:cNvPr id="3" name="AutoShape 3"/>
          <p:cNvSpPr/>
          <p:nvPr/>
        </p:nvSpPr>
        <p:spPr>
          <a:xfrm>
            <a:off x="758910" y="514350"/>
            <a:ext cx="16770180" cy="9258300"/>
          </a:xfrm>
          <a:prstGeom prst="rect">
            <a:avLst/>
          </a:prstGeom>
          <a:solidFill>
            <a:srgbClr val="FFFFFF"/>
          </a:solidFill>
        </p:spPr>
        <p:txBody>
          <a:bodyPr/>
          <a:lstStyle/>
          <a:p>
            <a:endParaRPr lang="en-TW"/>
          </a:p>
        </p:txBody>
      </p:sp>
      <p:sp>
        <p:nvSpPr>
          <p:cNvPr id="4" name="TextBox 4"/>
          <p:cNvSpPr txBox="1"/>
          <p:nvPr/>
        </p:nvSpPr>
        <p:spPr>
          <a:xfrm>
            <a:off x="5496632" y="3659442"/>
            <a:ext cx="7294736" cy="1708151"/>
          </a:xfrm>
          <a:prstGeom prst="rect">
            <a:avLst/>
          </a:prstGeom>
        </p:spPr>
        <p:txBody>
          <a:bodyPr lIns="0" tIns="0" rIns="0" bIns="0" rtlCol="0" anchor="t">
            <a:spAutoFit/>
          </a:bodyPr>
          <a:lstStyle/>
          <a:p>
            <a:pPr algn="ctr">
              <a:lnSpc>
                <a:spcPts val="13999"/>
              </a:lnSpc>
              <a:spcBef>
                <a:spcPct val="0"/>
              </a:spcBef>
            </a:pPr>
            <a:r>
              <a:rPr lang="en-US" sz="9999">
                <a:solidFill>
                  <a:srgbClr val="000000"/>
                </a:solidFill>
                <a:latin typeface="TT Commons Pro Bold"/>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6232831"/>
          </a:xfrm>
          <a:custGeom>
            <a:avLst/>
            <a:gdLst/>
            <a:ahLst/>
            <a:cxnLst/>
            <a:rect l="l" t="t" r="r" b="b"/>
            <a:pathLst>
              <a:path w="18288000" h="6232831">
                <a:moveTo>
                  <a:pt x="0" y="0"/>
                </a:moveTo>
                <a:lnTo>
                  <a:pt x="18288000" y="0"/>
                </a:lnTo>
                <a:lnTo>
                  <a:pt x="18288000" y="6232831"/>
                </a:lnTo>
                <a:lnTo>
                  <a:pt x="0" y="6232831"/>
                </a:lnTo>
                <a:lnTo>
                  <a:pt x="0" y="0"/>
                </a:lnTo>
                <a:close/>
              </a:path>
            </a:pathLst>
          </a:custGeom>
          <a:blipFill>
            <a:blip r:embed="rId2"/>
            <a:stretch>
              <a:fillRect t="-65240" b="-30369"/>
            </a:stretch>
          </a:blipFill>
        </p:spPr>
        <p:txBody>
          <a:bodyPr/>
          <a:lstStyle/>
          <a:p>
            <a:endParaRPr lang="en-TW"/>
          </a:p>
        </p:txBody>
      </p:sp>
      <p:sp>
        <p:nvSpPr>
          <p:cNvPr id="3" name="TextBox 3"/>
          <p:cNvSpPr txBox="1"/>
          <p:nvPr/>
        </p:nvSpPr>
        <p:spPr>
          <a:xfrm>
            <a:off x="1028700" y="6927026"/>
            <a:ext cx="7657549" cy="1472406"/>
          </a:xfrm>
          <a:prstGeom prst="rect">
            <a:avLst/>
          </a:prstGeom>
        </p:spPr>
        <p:txBody>
          <a:bodyPr lIns="0" tIns="0" rIns="0" bIns="0" rtlCol="0" anchor="t">
            <a:spAutoFit/>
          </a:bodyPr>
          <a:lstStyle/>
          <a:p>
            <a:pPr algn="l">
              <a:lnSpc>
                <a:spcPts val="11000"/>
              </a:lnSpc>
            </a:pPr>
            <a:r>
              <a:rPr lang="en-US" sz="11000">
                <a:solidFill>
                  <a:srgbClr val="1D222D"/>
                </a:solidFill>
                <a:latin typeface="Kollektif"/>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5"/>
        </a:solidFill>
        <a:effectLst/>
      </p:bgPr>
    </p:bg>
    <p:spTree>
      <p:nvGrpSpPr>
        <p:cNvPr id="1" name=""/>
        <p:cNvGrpSpPr/>
        <p:nvPr/>
      </p:nvGrpSpPr>
      <p:grpSpPr>
        <a:xfrm>
          <a:off x="0" y="0"/>
          <a:ext cx="0" cy="0"/>
          <a:chOff x="0" y="0"/>
          <a:chExt cx="0" cy="0"/>
        </a:xfrm>
      </p:grpSpPr>
      <p:grpSp>
        <p:nvGrpSpPr>
          <p:cNvPr id="2" name="Group 2"/>
          <p:cNvGrpSpPr/>
          <p:nvPr/>
        </p:nvGrpSpPr>
        <p:grpSpPr>
          <a:xfrm>
            <a:off x="3362418" y="4383442"/>
            <a:ext cx="13896882" cy="4874858"/>
            <a:chOff x="0" y="0"/>
            <a:chExt cx="18529177" cy="6499811"/>
          </a:xfrm>
        </p:grpSpPr>
        <p:pic>
          <p:nvPicPr>
            <p:cNvPr id="3" name="Picture 3"/>
            <p:cNvPicPr>
              <a:picLocks noChangeAspect="1"/>
            </p:cNvPicPr>
            <p:nvPr/>
          </p:nvPicPr>
          <p:blipFill>
            <a:blip r:embed="rId2"/>
            <a:srcRect t="2173" b="45207"/>
            <a:stretch>
              <a:fillRect/>
            </a:stretch>
          </p:blipFill>
          <p:spPr>
            <a:xfrm>
              <a:off x="0" y="0"/>
              <a:ext cx="18529177" cy="6499811"/>
            </a:xfrm>
            <a:prstGeom prst="rect">
              <a:avLst/>
            </a:prstGeom>
          </p:spPr>
        </p:pic>
      </p:grpSp>
      <p:sp>
        <p:nvSpPr>
          <p:cNvPr id="4" name="TextBox 4"/>
          <p:cNvSpPr txBox="1"/>
          <p:nvPr/>
        </p:nvSpPr>
        <p:spPr>
          <a:xfrm>
            <a:off x="1028700" y="1747480"/>
            <a:ext cx="15913461" cy="2616200"/>
          </a:xfrm>
          <a:prstGeom prst="rect">
            <a:avLst/>
          </a:prstGeom>
        </p:spPr>
        <p:txBody>
          <a:bodyPr lIns="0" tIns="0" rIns="0" bIns="0" rtlCol="0" anchor="t">
            <a:spAutoFit/>
          </a:bodyPr>
          <a:lstStyle/>
          <a:p>
            <a:pPr marL="863599" lvl="1" indent="-431800" algn="l">
              <a:lnSpc>
                <a:spcPts val="5199"/>
              </a:lnSpc>
              <a:buFont typeface="Arial"/>
              <a:buChar char="•"/>
            </a:pPr>
            <a:r>
              <a:rPr lang="en-US" sz="3999">
                <a:solidFill>
                  <a:srgbClr val="1D222D"/>
                </a:solidFill>
                <a:latin typeface="TT Commons Pro"/>
              </a:rPr>
              <a:t>collaborative and affective bond between a therapist and a patient</a:t>
            </a:r>
          </a:p>
          <a:p>
            <a:pPr marL="863599" lvl="1" indent="-431800" algn="l">
              <a:lnSpc>
                <a:spcPts val="5199"/>
              </a:lnSpc>
              <a:buFont typeface="Arial"/>
              <a:buChar char="•"/>
            </a:pPr>
            <a:r>
              <a:rPr lang="en-US" sz="3999">
                <a:solidFill>
                  <a:srgbClr val="1D222D"/>
                </a:solidFill>
                <a:latin typeface="TT Commons Pro"/>
              </a:rPr>
              <a:t>plays a pivotal role and predictor  in the efficacy of psychological treatments</a:t>
            </a:r>
          </a:p>
          <a:p>
            <a:pPr algn="l">
              <a:lnSpc>
                <a:spcPts val="5199"/>
              </a:lnSpc>
            </a:pPr>
            <a:endParaRPr lang="en-US" sz="3999">
              <a:solidFill>
                <a:srgbClr val="1D222D"/>
              </a:solidFill>
              <a:latin typeface="TT Commons Pro"/>
            </a:endParaRPr>
          </a:p>
        </p:txBody>
      </p:sp>
      <p:sp>
        <p:nvSpPr>
          <p:cNvPr id="5" name="TextBox 5"/>
          <p:cNvSpPr txBox="1"/>
          <p:nvPr/>
        </p:nvSpPr>
        <p:spPr>
          <a:xfrm>
            <a:off x="541282" y="484465"/>
            <a:ext cx="17351849" cy="1209679"/>
          </a:xfrm>
          <a:prstGeom prst="rect">
            <a:avLst/>
          </a:prstGeom>
        </p:spPr>
        <p:txBody>
          <a:bodyPr lIns="0" tIns="0" rIns="0" bIns="0" rtlCol="0" anchor="t">
            <a:spAutoFit/>
          </a:bodyPr>
          <a:lstStyle/>
          <a:p>
            <a:pPr algn="l">
              <a:lnSpc>
                <a:spcPts val="9000"/>
              </a:lnSpc>
            </a:pPr>
            <a:r>
              <a:rPr lang="en-US" sz="9000">
                <a:solidFill>
                  <a:srgbClr val="1D222D"/>
                </a:solidFill>
                <a:latin typeface="Kollektif"/>
              </a:rPr>
              <a:t>What is Therapeutic Alliance (TA)?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669069"/>
            <a:ext cx="13763328" cy="2106658"/>
            <a:chOff x="0" y="0"/>
            <a:chExt cx="18351104" cy="2808877"/>
          </a:xfrm>
        </p:grpSpPr>
        <p:sp>
          <p:nvSpPr>
            <p:cNvPr id="3" name="TextBox 3"/>
            <p:cNvSpPr txBox="1"/>
            <p:nvPr/>
          </p:nvSpPr>
          <p:spPr>
            <a:xfrm>
              <a:off x="0" y="171450"/>
              <a:ext cx="18351104" cy="1779270"/>
            </a:xfrm>
            <a:prstGeom prst="rect">
              <a:avLst/>
            </a:prstGeom>
          </p:spPr>
          <p:txBody>
            <a:bodyPr lIns="0" tIns="0" rIns="0" bIns="0" rtlCol="0" anchor="t">
              <a:spAutoFit/>
            </a:bodyPr>
            <a:lstStyle/>
            <a:p>
              <a:pPr algn="l">
                <a:lnSpc>
                  <a:spcPts val="9600"/>
                </a:lnSpc>
              </a:pPr>
              <a:r>
                <a:rPr lang="en-US" sz="9600">
                  <a:solidFill>
                    <a:srgbClr val="FFFFFF"/>
                  </a:solidFill>
                  <a:latin typeface="Kollektif"/>
                </a:rPr>
                <a:t>Literature Review</a:t>
              </a:r>
            </a:p>
          </p:txBody>
        </p:sp>
        <p:sp>
          <p:nvSpPr>
            <p:cNvPr id="4" name="TextBox 4"/>
            <p:cNvSpPr txBox="1"/>
            <p:nvPr/>
          </p:nvSpPr>
          <p:spPr>
            <a:xfrm>
              <a:off x="0" y="2161177"/>
              <a:ext cx="11958660" cy="647700"/>
            </a:xfrm>
            <a:prstGeom prst="rect">
              <a:avLst/>
            </a:prstGeom>
          </p:spPr>
          <p:txBody>
            <a:bodyPr lIns="0" tIns="0" rIns="0" bIns="0" rtlCol="0" anchor="t">
              <a:spAutoFit/>
            </a:bodyPr>
            <a:lstStyle/>
            <a:p>
              <a:pPr algn="l">
                <a:lnSpc>
                  <a:spcPts val="3900"/>
                </a:lnSpc>
              </a:pPr>
              <a:endParaRPr/>
            </a:p>
          </p:txBody>
        </p:sp>
      </p:grpSp>
      <p:sp>
        <p:nvSpPr>
          <p:cNvPr id="5" name="Freeform 5"/>
          <p:cNvSpPr/>
          <p:nvPr/>
        </p:nvSpPr>
        <p:spPr>
          <a:xfrm>
            <a:off x="16441505" y="-8436"/>
            <a:ext cx="1846495" cy="10287000"/>
          </a:xfrm>
          <a:custGeom>
            <a:avLst/>
            <a:gdLst/>
            <a:ahLst/>
            <a:cxnLst/>
            <a:rect l="l" t="t" r="r" b="b"/>
            <a:pathLst>
              <a:path w="1846495" h="10287000">
                <a:moveTo>
                  <a:pt x="0" y="0"/>
                </a:moveTo>
                <a:lnTo>
                  <a:pt x="1846495" y="0"/>
                </a:lnTo>
                <a:lnTo>
                  <a:pt x="1846495" y="10287000"/>
                </a:lnTo>
                <a:lnTo>
                  <a:pt x="0" y="10287000"/>
                </a:lnTo>
                <a:lnTo>
                  <a:pt x="0" y="0"/>
                </a:lnTo>
                <a:close/>
              </a:path>
            </a:pathLst>
          </a:custGeom>
          <a:blipFill>
            <a:blip r:embed="rId2"/>
            <a:stretch>
              <a:fillRect l="-389706" r="-345958"/>
            </a:stretch>
          </a:blipFill>
        </p:spPr>
        <p:txBody>
          <a:bodyPr/>
          <a:lstStyle/>
          <a:p>
            <a:endParaRPr lang="en-TW"/>
          </a:p>
        </p:txBody>
      </p:sp>
      <p:grpSp>
        <p:nvGrpSpPr>
          <p:cNvPr id="6" name="Group 6"/>
          <p:cNvGrpSpPr/>
          <p:nvPr/>
        </p:nvGrpSpPr>
        <p:grpSpPr>
          <a:xfrm>
            <a:off x="1028700" y="2384529"/>
            <a:ext cx="15081123" cy="5501070"/>
            <a:chOff x="0" y="0"/>
            <a:chExt cx="20108164" cy="7334760"/>
          </a:xfrm>
        </p:grpSpPr>
        <p:sp>
          <p:nvSpPr>
            <p:cNvPr id="7" name="TextBox 7"/>
            <p:cNvSpPr txBox="1"/>
            <p:nvPr/>
          </p:nvSpPr>
          <p:spPr>
            <a:xfrm>
              <a:off x="1673048" y="-38100"/>
              <a:ext cx="16235812" cy="1771219"/>
            </a:xfrm>
            <a:prstGeom prst="rect">
              <a:avLst/>
            </a:prstGeom>
          </p:spPr>
          <p:txBody>
            <a:bodyPr lIns="0" tIns="0" rIns="0" bIns="0" rtlCol="0" anchor="t">
              <a:spAutoFit/>
            </a:bodyPr>
            <a:lstStyle/>
            <a:p>
              <a:pPr algn="l">
                <a:lnSpc>
                  <a:spcPts val="5395"/>
                </a:lnSpc>
              </a:pPr>
              <a:r>
                <a:rPr lang="en-US" sz="4150">
                  <a:solidFill>
                    <a:srgbClr val="FFFFFF"/>
                  </a:solidFill>
                  <a:latin typeface="TT Commons Pro"/>
                </a:rPr>
                <a:t>Therapeutic alliance as a consistent predictor of successful treatment outcomes [1]</a:t>
              </a:r>
            </a:p>
          </p:txBody>
        </p:sp>
        <p:sp>
          <p:nvSpPr>
            <p:cNvPr id="8" name="TextBox 8"/>
            <p:cNvSpPr txBox="1"/>
            <p:nvPr/>
          </p:nvSpPr>
          <p:spPr>
            <a:xfrm>
              <a:off x="1673048" y="2431819"/>
              <a:ext cx="17424235" cy="2672927"/>
            </a:xfrm>
            <a:prstGeom prst="rect">
              <a:avLst/>
            </a:prstGeom>
          </p:spPr>
          <p:txBody>
            <a:bodyPr lIns="0" tIns="0" rIns="0" bIns="0" rtlCol="0" anchor="t">
              <a:spAutoFit/>
            </a:bodyPr>
            <a:lstStyle/>
            <a:p>
              <a:pPr algn="l">
                <a:lnSpc>
                  <a:spcPts val="5394"/>
                </a:lnSpc>
              </a:pPr>
              <a:r>
                <a:rPr lang="en-US" sz="4149">
                  <a:solidFill>
                    <a:srgbClr val="FFFFFF"/>
                  </a:solidFill>
                  <a:latin typeface="TT Commons Pro"/>
                </a:rPr>
                <a:t>Personalized matching significantly improves psychotherapy outcomes compared to traditional assignment methods [2]</a:t>
              </a:r>
            </a:p>
          </p:txBody>
        </p:sp>
        <p:sp>
          <p:nvSpPr>
            <p:cNvPr id="9" name="AutoShape 9"/>
            <p:cNvSpPr/>
            <p:nvPr/>
          </p:nvSpPr>
          <p:spPr>
            <a:xfrm>
              <a:off x="3503256" y="2019009"/>
              <a:ext cx="15271869" cy="0"/>
            </a:xfrm>
            <a:prstGeom prst="line">
              <a:avLst/>
            </a:prstGeom>
            <a:ln w="12700" cap="rnd">
              <a:solidFill>
                <a:srgbClr val="FFFFFF"/>
              </a:solidFill>
              <a:prstDash val="solid"/>
              <a:headEnd type="none" w="sm" len="sm"/>
              <a:tailEnd type="none" w="sm" len="sm"/>
            </a:ln>
          </p:spPr>
          <p:txBody>
            <a:bodyPr/>
            <a:lstStyle/>
            <a:p>
              <a:endParaRPr lang="en-TW"/>
            </a:p>
          </p:txBody>
        </p:sp>
        <p:sp>
          <p:nvSpPr>
            <p:cNvPr id="10" name="AutoShape 10"/>
            <p:cNvSpPr/>
            <p:nvPr/>
          </p:nvSpPr>
          <p:spPr>
            <a:xfrm flipV="1">
              <a:off x="3503256" y="5225396"/>
              <a:ext cx="15271869" cy="0"/>
            </a:xfrm>
            <a:prstGeom prst="line">
              <a:avLst/>
            </a:prstGeom>
            <a:ln w="12700" cap="rnd">
              <a:solidFill>
                <a:srgbClr val="FFFFFF"/>
              </a:solidFill>
              <a:prstDash val="solid"/>
              <a:headEnd type="none" w="sm" len="sm"/>
              <a:tailEnd type="none" w="sm" len="sm"/>
            </a:ln>
          </p:spPr>
          <p:txBody>
            <a:bodyPr/>
            <a:lstStyle/>
            <a:p>
              <a:endParaRPr lang="en-TW"/>
            </a:p>
          </p:txBody>
        </p:sp>
        <p:sp>
          <p:nvSpPr>
            <p:cNvPr id="11" name="TextBox 11"/>
            <p:cNvSpPr txBox="1"/>
            <p:nvPr/>
          </p:nvSpPr>
          <p:spPr>
            <a:xfrm>
              <a:off x="0" y="-45511"/>
              <a:ext cx="1281006" cy="912071"/>
            </a:xfrm>
            <a:prstGeom prst="rect">
              <a:avLst/>
            </a:prstGeom>
          </p:spPr>
          <p:txBody>
            <a:bodyPr lIns="0" tIns="0" rIns="0" bIns="0" rtlCol="0" anchor="t">
              <a:spAutoFit/>
            </a:bodyPr>
            <a:lstStyle/>
            <a:p>
              <a:pPr algn="l">
                <a:lnSpc>
                  <a:spcPts val="5740"/>
                </a:lnSpc>
              </a:pPr>
              <a:r>
                <a:rPr lang="en-US" sz="4100">
                  <a:solidFill>
                    <a:srgbClr val="FFFFFF"/>
                  </a:solidFill>
                  <a:latin typeface="TT Commons Pro"/>
                </a:rPr>
                <a:t>01</a:t>
              </a:r>
            </a:p>
          </p:txBody>
        </p:sp>
        <p:sp>
          <p:nvSpPr>
            <p:cNvPr id="12" name="TextBox 12"/>
            <p:cNvSpPr txBox="1"/>
            <p:nvPr/>
          </p:nvSpPr>
          <p:spPr>
            <a:xfrm>
              <a:off x="0" y="2487700"/>
              <a:ext cx="1281006" cy="915246"/>
            </a:xfrm>
            <a:prstGeom prst="rect">
              <a:avLst/>
            </a:prstGeom>
          </p:spPr>
          <p:txBody>
            <a:bodyPr lIns="0" tIns="0" rIns="0" bIns="0" rtlCol="0" anchor="t">
              <a:spAutoFit/>
            </a:bodyPr>
            <a:lstStyle/>
            <a:p>
              <a:pPr algn="l">
                <a:lnSpc>
                  <a:spcPts val="5740"/>
                </a:lnSpc>
              </a:pPr>
              <a:r>
                <a:rPr lang="en-US" sz="4100">
                  <a:solidFill>
                    <a:srgbClr val="FFFFFF"/>
                  </a:solidFill>
                  <a:latin typeface="TT Commons Pro"/>
                </a:rPr>
                <a:t>02</a:t>
              </a:r>
            </a:p>
          </p:txBody>
        </p:sp>
        <p:sp>
          <p:nvSpPr>
            <p:cNvPr id="13" name="TextBox 13"/>
            <p:cNvSpPr txBox="1"/>
            <p:nvPr/>
          </p:nvSpPr>
          <p:spPr>
            <a:xfrm>
              <a:off x="0" y="5019021"/>
              <a:ext cx="1281006" cy="915246"/>
            </a:xfrm>
            <a:prstGeom prst="rect">
              <a:avLst/>
            </a:prstGeom>
          </p:spPr>
          <p:txBody>
            <a:bodyPr lIns="0" tIns="0" rIns="0" bIns="0" rtlCol="0" anchor="t">
              <a:spAutoFit/>
            </a:bodyPr>
            <a:lstStyle/>
            <a:p>
              <a:pPr algn="l">
                <a:lnSpc>
                  <a:spcPts val="5740"/>
                </a:lnSpc>
              </a:pPr>
              <a:r>
                <a:rPr lang="en-US" sz="4100">
                  <a:solidFill>
                    <a:srgbClr val="FFFFFF"/>
                  </a:solidFill>
                  <a:latin typeface="TT Commons Pro"/>
                </a:rPr>
                <a:t>03</a:t>
              </a:r>
            </a:p>
          </p:txBody>
        </p:sp>
        <p:sp>
          <p:nvSpPr>
            <p:cNvPr id="14" name="TextBox 14"/>
            <p:cNvSpPr txBox="1"/>
            <p:nvPr/>
          </p:nvSpPr>
          <p:spPr>
            <a:xfrm>
              <a:off x="1673048" y="5433782"/>
              <a:ext cx="18435115" cy="1900978"/>
            </a:xfrm>
            <a:prstGeom prst="rect">
              <a:avLst/>
            </a:prstGeom>
          </p:spPr>
          <p:txBody>
            <a:bodyPr lIns="0" tIns="0" rIns="0" bIns="0" rtlCol="0" anchor="t">
              <a:spAutoFit/>
            </a:bodyPr>
            <a:lstStyle/>
            <a:p>
              <a:pPr algn="l">
                <a:lnSpc>
                  <a:spcPts val="5809"/>
                </a:lnSpc>
                <a:spcBef>
                  <a:spcPct val="0"/>
                </a:spcBef>
              </a:pPr>
              <a:r>
                <a:rPr lang="en-US" sz="4149">
                  <a:solidFill>
                    <a:srgbClr val="FFFFFF"/>
                  </a:solidFill>
                  <a:latin typeface="TT Commons Pro"/>
                </a:rPr>
                <a:t>Key factors : empathy, agreement on therapy goals, and mutual collaboration </a:t>
              </a:r>
            </a:p>
          </p:txBody>
        </p:sp>
      </p:grpSp>
      <p:sp>
        <p:nvSpPr>
          <p:cNvPr id="15" name="TextBox 15"/>
          <p:cNvSpPr txBox="1"/>
          <p:nvPr/>
        </p:nvSpPr>
        <p:spPr>
          <a:xfrm>
            <a:off x="156860" y="7927975"/>
            <a:ext cx="16284646" cy="2613024"/>
          </a:xfrm>
          <a:prstGeom prst="rect">
            <a:avLst/>
          </a:prstGeom>
        </p:spPr>
        <p:txBody>
          <a:bodyPr lIns="0" tIns="0" rIns="0" bIns="0" rtlCol="0" anchor="t">
            <a:spAutoFit/>
          </a:bodyPr>
          <a:lstStyle/>
          <a:p>
            <a:pPr algn="l">
              <a:lnSpc>
                <a:spcPts val="3500"/>
              </a:lnSpc>
            </a:pPr>
            <a:r>
              <a:rPr lang="en-US" sz="2500">
                <a:solidFill>
                  <a:srgbClr val="FFFFFF"/>
                </a:solidFill>
                <a:latin typeface="TT Commons Pro Italics"/>
              </a:rPr>
              <a:t>References:</a:t>
            </a:r>
          </a:p>
          <a:p>
            <a:pPr marL="539754" lvl="1" indent="-269877" algn="l">
              <a:lnSpc>
                <a:spcPts val="3500"/>
              </a:lnSpc>
              <a:buAutoNum type="arabicPeriod"/>
            </a:pPr>
            <a:r>
              <a:rPr lang="en-US" sz="2500">
                <a:solidFill>
                  <a:srgbClr val="FFFFFF"/>
                </a:solidFill>
                <a:latin typeface="TT Commons Pro Italics"/>
              </a:rPr>
              <a:t>Ardito,R.B.,&amp;Rabellino,D.(2011).Therapeuticallianceandoutcomeof psychotherapy: historical excursus, measurements, and prospects for research. Frontiers in Psychology, 2, 270. </a:t>
            </a:r>
          </a:p>
          <a:p>
            <a:pPr marL="539754" lvl="1" indent="-269877" algn="l">
              <a:lnSpc>
                <a:spcPts val="3500"/>
              </a:lnSpc>
              <a:buAutoNum type="arabicPeriod"/>
            </a:pPr>
            <a:r>
              <a:rPr lang="en-US" sz="2500">
                <a:solidFill>
                  <a:srgbClr val="FFFFFF"/>
                </a:solidFill>
                <a:latin typeface="TT Commons Pro Italics"/>
              </a:rPr>
              <a:t>Martin,D.J.,Garske,J.P.,&amp;Davis,M.K.(2000).Relationofthetherapeutic alliance with outcome and other variables: A meta-analytic review. Journal of Consulting and Clinical Psychology, 68(3), 43</a:t>
            </a:r>
            <a:r>
              <a:rPr lang="en-US" sz="2500">
                <a:solidFill>
                  <a:srgbClr val="FFFFFF"/>
                </a:solidFill>
                <a:latin typeface="TT Commons Pro"/>
              </a:rPr>
              <a:t>8. </a:t>
            </a:r>
          </a:p>
          <a:p>
            <a:pPr algn="ctr">
              <a:lnSpc>
                <a:spcPts val="3500"/>
              </a:lnSpc>
              <a:spcBef>
                <a:spcPct val="0"/>
              </a:spcBef>
            </a:pPr>
            <a:endParaRPr lang="en-US" sz="2500">
              <a:solidFill>
                <a:srgbClr val="FFFFFF"/>
              </a:solidFill>
              <a:latin typeface="TT Commo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10587352" y="6091485"/>
            <a:ext cx="6671948" cy="1485900"/>
          </a:xfrm>
          <a:prstGeom prst="rect">
            <a:avLst/>
          </a:prstGeom>
        </p:spPr>
        <p:txBody>
          <a:bodyPr lIns="0" tIns="0" rIns="0" bIns="0" rtlCol="0" anchor="t">
            <a:spAutoFit/>
          </a:bodyPr>
          <a:lstStyle/>
          <a:p>
            <a:pPr algn="l">
              <a:lnSpc>
                <a:spcPts val="3900"/>
              </a:lnSpc>
            </a:pPr>
            <a:r>
              <a:rPr lang="en-US" sz="3000">
                <a:solidFill>
                  <a:srgbClr val="FFFFFF"/>
                </a:solidFill>
                <a:latin typeface="TT Commons Pro"/>
              </a:rPr>
              <a:t>I believe the time my therapist and I are spending together is not spent efficiently.</a:t>
            </a:r>
          </a:p>
        </p:txBody>
      </p:sp>
      <p:sp>
        <p:nvSpPr>
          <p:cNvPr id="3" name="TextBox 3"/>
          <p:cNvSpPr txBox="1"/>
          <p:nvPr/>
        </p:nvSpPr>
        <p:spPr>
          <a:xfrm>
            <a:off x="10587352" y="8174732"/>
            <a:ext cx="6281128" cy="495300"/>
          </a:xfrm>
          <a:prstGeom prst="rect">
            <a:avLst/>
          </a:prstGeom>
        </p:spPr>
        <p:txBody>
          <a:bodyPr lIns="0" tIns="0" rIns="0" bIns="0" rtlCol="0" anchor="t">
            <a:spAutoFit/>
          </a:bodyPr>
          <a:lstStyle/>
          <a:p>
            <a:pPr algn="l">
              <a:lnSpc>
                <a:spcPts val="3900"/>
              </a:lnSpc>
            </a:pPr>
            <a:r>
              <a:rPr lang="en-US" sz="3000">
                <a:solidFill>
                  <a:srgbClr val="FFFFFF"/>
                </a:solidFill>
                <a:latin typeface="TT Commons Pro"/>
              </a:rPr>
              <a:t>I believe my therapist likes me.</a:t>
            </a:r>
          </a:p>
        </p:txBody>
      </p:sp>
      <p:sp>
        <p:nvSpPr>
          <p:cNvPr id="4" name="TextBox 4"/>
          <p:cNvSpPr txBox="1"/>
          <p:nvPr/>
        </p:nvSpPr>
        <p:spPr>
          <a:xfrm>
            <a:off x="1113243" y="3443040"/>
            <a:ext cx="7125732" cy="4410075"/>
          </a:xfrm>
          <a:prstGeom prst="rect">
            <a:avLst/>
          </a:prstGeom>
        </p:spPr>
        <p:txBody>
          <a:bodyPr lIns="0" tIns="0" rIns="0" bIns="0" rtlCol="0" anchor="t">
            <a:spAutoFit/>
          </a:bodyPr>
          <a:lstStyle/>
          <a:p>
            <a:pPr algn="l">
              <a:lnSpc>
                <a:spcPts val="6925"/>
              </a:lnSpc>
            </a:pPr>
            <a:endParaRPr/>
          </a:p>
          <a:p>
            <a:pPr algn="l">
              <a:lnSpc>
                <a:spcPts val="5578"/>
              </a:lnSpc>
            </a:pPr>
            <a:r>
              <a:rPr lang="en-US" sz="4648">
                <a:solidFill>
                  <a:srgbClr val="FFFFFF"/>
                </a:solidFill>
                <a:latin typeface="Kollektif"/>
              </a:rPr>
              <a:t>1 = Strongly Disagree </a:t>
            </a:r>
          </a:p>
          <a:p>
            <a:pPr algn="l">
              <a:lnSpc>
                <a:spcPts val="5578"/>
              </a:lnSpc>
            </a:pPr>
            <a:r>
              <a:rPr lang="en-US" sz="4648">
                <a:solidFill>
                  <a:srgbClr val="FFFFFF"/>
                </a:solidFill>
                <a:latin typeface="Kollektif"/>
              </a:rPr>
              <a:t>2 = Disagree</a:t>
            </a:r>
          </a:p>
          <a:p>
            <a:pPr algn="l">
              <a:lnSpc>
                <a:spcPts val="5578"/>
              </a:lnSpc>
            </a:pPr>
            <a:r>
              <a:rPr lang="en-US" sz="4648">
                <a:solidFill>
                  <a:srgbClr val="FFFFFF"/>
                </a:solidFill>
                <a:latin typeface="Kollektif"/>
              </a:rPr>
              <a:t>3 = Neutral</a:t>
            </a:r>
          </a:p>
          <a:p>
            <a:pPr algn="l">
              <a:lnSpc>
                <a:spcPts val="5578"/>
              </a:lnSpc>
            </a:pPr>
            <a:r>
              <a:rPr lang="en-US" sz="4648">
                <a:solidFill>
                  <a:srgbClr val="FFFFFF"/>
                </a:solidFill>
                <a:latin typeface="Kollektif"/>
              </a:rPr>
              <a:t>4 = Agree </a:t>
            </a:r>
          </a:p>
          <a:p>
            <a:pPr algn="l">
              <a:lnSpc>
                <a:spcPts val="5578"/>
              </a:lnSpc>
            </a:pPr>
            <a:r>
              <a:rPr lang="en-US" sz="4648">
                <a:solidFill>
                  <a:srgbClr val="FFFFFF"/>
                </a:solidFill>
                <a:latin typeface="Kollektif"/>
              </a:rPr>
              <a:t>5 = Strongly Agree </a:t>
            </a:r>
          </a:p>
        </p:txBody>
      </p:sp>
      <p:sp>
        <p:nvSpPr>
          <p:cNvPr id="5" name="AutoShape 5"/>
          <p:cNvSpPr/>
          <p:nvPr/>
        </p:nvSpPr>
        <p:spPr>
          <a:xfrm>
            <a:off x="9375330" y="2709862"/>
            <a:ext cx="7883970" cy="0"/>
          </a:xfrm>
          <a:prstGeom prst="line">
            <a:avLst/>
          </a:prstGeom>
          <a:ln w="9525" cap="rnd">
            <a:solidFill>
              <a:srgbClr val="FFFFFF"/>
            </a:solidFill>
            <a:prstDash val="solid"/>
            <a:headEnd type="none" w="sm" len="sm"/>
            <a:tailEnd type="none" w="sm" len="sm"/>
          </a:ln>
        </p:spPr>
        <p:txBody>
          <a:bodyPr/>
          <a:lstStyle/>
          <a:p>
            <a:endParaRPr lang="en-TW"/>
          </a:p>
        </p:txBody>
      </p:sp>
      <p:sp>
        <p:nvSpPr>
          <p:cNvPr id="6" name="AutoShape 6"/>
          <p:cNvSpPr/>
          <p:nvPr/>
        </p:nvSpPr>
        <p:spPr>
          <a:xfrm>
            <a:off x="9375330" y="4100686"/>
            <a:ext cx="7883970" cy="0"/>
          </a:xfrm>
          <a:prstGeom prst="line">
            <a:avLst/>
          </a:prstGeom>
          <a:ln w="9525" cap="rnd">
            <a:solidFill>
              <a:srgbClr val="FFFFFF"/>
            </a:solidFill>
            <a:prstDash val="solid"/>
            <a:headEnd type="none" w="sm" len="sm"/>
            <a:tailEnd type="none" w="sm" len="sm"/>
          </a:ln>
        </p:spPr>
        <p:txBody>
          <a:bodyPr/>
          <a:lstStyle/>
          <a:p>
            <a:endParaRPr lang="en-TW"/>
          </a:p>
        </p:txBody>
      </p:sp>
      <p:sp>
        <p:nvSpPr>
          <p:cNvPr id="7" name="AutoShape 7"/>
          <p:cNvSpPr/>
          <p:nvPr/>
        </p:nvSpPr>
        <p:spPr>
          <a:xfrm>
            <a:off x="9375330" y="5932711"/>
            <a:ext cx="7883970" cy="0"/>
          </a:xfrm>
          <a:prstGeom prst="line">
            <a:avLst/>
          </a:prstGeom>
          <a:ln w="9525" cap="rnd">
            <a:solidFill>
              <a:srgbClr val="FFFFFF"/>
            </a:solidFill>
            <a:prstDash val="solid"/>
            <a:headEnd type="none" w="sm" len="sm"/>
            <a:tailEnd type="none" w="sm" len="sm"/>
          </a:ln>
        </p:spPr>
        <p:txBody>
          <a:bodyPr/>
          <a:lstStyle/>
          <a:p>
            <a:endParaRPr lang="en-TW"/>
          </a:p>
        </p:txBody>
      </p:sp>
      <p:sp>
        <p:nvSpPr>
          <p:cNvPr id="8" name="AutoShape 8"/>
          <p:cNvSpPr/>
          <p:nvPr/>
        </p:nvSpPr>
        <p:spPr>
          <a:xfrm>
            <a:off x="9375330" y="7764735"/>
            <a:ext cx="7883970" cy="0"/>
          </a:xfrm>
          <a:prstGeom prst="line">
            <a:avLst/>
          </a:prstGeom>
          <a:ln w="9525" cap="rnd">
            <a:solidFill>
              <a:srgbClr val="FFFFFF"/>
            </a:solidFill>
            <a:prstDash val="solid"/>
            <a:headEnd type="none" w="sm" len="sm"/>
            <a:tailEnd type="none" w="sm" len="sm"/>
          </a:ln>
        </p:spPr>
        <p:txBody>
          <a:bodyPr/>
          <a:lstStyle/>
          <a:p>
            <a:endParaRPr lang="en-TW"/>
          </a:p>
        </p:txBody>
      </p:sp>
      <p:sp>
        <p:nvSpPr>
          <p:cNvPr id="9" name="Freeform 9"/>
          <p:cNvSpPr/>
          <p:nvPr/>
        </p:nvSpPr>
        <p:spPr>
          <a:xfrm>
            <a:off x="9375330" y="4664122"/>
            <a:ext cx="714678" cy="714678"/>
          </a:xfrm>
          <a:custGeom>
            <a:avLst/>
            <a:gdLst/>
            <a:ahLst/>
            <a:cxnLst/>
            <a:rect l="l" t="t" r="r" b="b"/>
            <a:pathLst>
              <a:path w="714678" h="714678">
                <a:moveTo>
                  <a:pt x="0" y="0"/>
                </a:moveTo>
                <a:lnTo>
                  <a:pt x="714678" y="0"/>
                </a:lnTo>
                <a:lnTo>
                  <a:pt x="714678" y="714678"/>
                </a:lnTo>
                <a:lnTo>
                  <a:pt x="0" y="714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10" name="TextBox 10"/>
          <p:cNvSpPr txBox="1"/>
          <p:nvPr/>
        </p:nvSpPr>
        <p:spPr>
          <a:xfrm>
            <a:off x="10090008" y="1563771"/>
            <a:ext cx="7377243" cy="505984"/>
          </a:xfrm>
          <a:prstGeom prst="rect">
            <a:avLst/>
          </a:prstGeom>
        </p:spPr>
        <p:txBody>
          <a:bodyPr lIns="0" tIns="0" rIns="0" bIns="0" rtlCol="0" anchor="t">
            <a:spAutoFit/>
          </a:bodyPr>
          <a:lstStyle/>
          <a:p>
            <a:pPr algn="ctr">
              <a:lnSpc>
                <a:spcPts val="4072"/>
              </a:lnSpc>
              <a:spcBef>
                <a:spcPct val="0"/>
              </a:spcBef>
            </a:pPr>
            <a:r>
              <a:rPr lang="en-US" sz="3132">
                <a:solidFill>
                  <a:srgbClr val="FFFFFF"/>
                </a:solidFill>
                <a:latin typeface="TT Commons Pro"/>
              </a:rPr>
              <a:t>My therapist and I understand each other.</a:t>
            </a:r>
          </a:p>
        </p:txBody>
      </p:sp>
      <p:sp>
        <p:nvSpPr>
          <p:cNvPr id="11" name="TextBox 11"/>
          <p:cNvSpPr txBox="1"/>
          <p:nvPr/>
        </p:nvSpPr>
        <p:spPr>
          <a:xfrm>
            <a:off x="10261439" y="2671515"/>
            <a:ext cx="7205812" cy="1485900"/>
          </a:xfrm>
          <a:prstGeom prst="rect">
            <a:avLst/>
          </a:prstGeom>
        </p:spPr>
        <p:txBody>
          <a:bodyPr lIns="0" tIns="0" rIns="0" bIns="0" rtlCol="0" anchor="t">
            <a:spAutoFit/>
          </a:bodyPr>
          <a:lstStyle/>
          <a:p>
            <a:pPr algn="l">
              <a:lnSpc>
                <a:spcPts val="3900"/>
              </a:lnSpc>
              <a:spcBef>
                <a:spcPct val="0"/>
              </a:spcBef>
            </a:pPr>
            <a:r>
              <a:rPr lang="en-US" sz="3000">
                <a:solidFill>
                  <a:srgbClr val="FFFFFF"/>
                </a:solidFill>
                <a:latin typeface="TT Commons Pro"/>
              </a:rPr>
              <a:t>We have established a good understanding of the kind of changes that would be good for me.</a:t>
            </a:r>
          </a:p>
        </p:txBody>
      </p:sp>
      <p:sp>
        <p:nvSpPr>
          <p:cNvPr id="12" name="TextBox 12"/>
          <p:cNvSpPr txBox="1"/>
          <p:nvPr/>
        </p:nvSpPr>
        <p:spPr>
          <a:xfrm>
            <a:off x="10261439" y="4733925"/>
            <a:ext cx="6671948" cy="495300"/>
          </a:xfrm>
          <a:prstGeom prst="rect">
            <a:avLst/>
          </a:prstGeom>
        </p:spPr>
        <p:txBody>
          <a:bodyPr lIns="0" tIns="0" rIns="0" bIns="0" rtlCol="0" anchor="t">
            <a:spAutoFit/>
          </a:bodyPr>
          <a:lstStyle/>
          <a:p>
            <a:pPr algn="ctr">
              <a:lnSpc>
                <a:spcPts val="3900"/>
              </a:lnSpc>
              <a:spcBef>
                <a:spcPct val="0"/>
              </a:spcBef>
            </a:pPr>
            <a:r>
              <a:rPr lang="en-US" sz="3000">
                <a:solidFill>
                  <a:srgbClr val="FFFFFF"/>
                </a:solidFill>
                <a:latin typeface="TT Commons Pro"/>
              </a:rPr>
              <a:t>I feel that my therapist appreciates me.</a:t>
            </a:r>
          </a:p>
        </p:txBody>
      </p:sp>
      <p:sp>
        <p:nvSpPr>
          <p:cNvPr id="13" name="Freeform 13"/>
          <p:cNvSpPr/>
          <p:nvPr/>
        </p:nvSpPr>
        <p:spPr>
          <a:xfrm>
            <a:off x="9375330" y="6496146"/>
            <a:ext cx="714678" cy="714678"/>
          </a:xfrm>
          <a:custGeom>
            <a:avLst/>
            <a:gdLst/>
            <a:ahLst/>
            <a:cxnLst/>
            <a:rect l="l" t="t" r="r" b="b"/>
            <a:pathLst>
              <a:path w="714678" h="714678">
                <a:moveTo>
                  <a:pt x="0" y="0"/>
                </a:moveTo>
                <a:lnTo>
                  <a:pt x="714678" y="0"/>
                </a:lnTo>
                <a:lnTo>
                  <a:pt x="714678" y="714679"/>
                </a:lnTo>
                <a:lnTo>
                  <a:pt x="0" y="7146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14" name="Freeform 14"/>
          <p:cNvSpPr/>
          <p:nvPr/>
        </p:nvSpPr>
        <p:spPr>
          <a:xfrm>
            <a:off x="9397343" y="8088585"/>
            <a:ext cx="714678" cy="714678"/>
          </a:xfrm>
          <a:custGeom>
            <a:avLst/>
            <a:gdLst/>
            <a:ahLst/>
            <a:cxnLst/>
            <a:rect l="l" t="t" r="r" b="b"/>
            <a:pathLst>
              <a:path w="714678" h="714678">
                <a:moveTo>
                  <a:pt x="0" y="0"/>
                </a:moveTo>
                <a:lnTo>
                  <a:pt x="714679" y="0"/>
                </a:lnTo>
                <a:lnTo>
                  <a:pt x="714679" y="714678"/>
                </a:lnTo>
                <a:lnTo>
                  <a:pt x="0" y="714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15" name="Freeform 15"/>
          <p:cNvSpPr/>
          <p:nvPr/>
        </p:nvSpPr>
        <p:spPr>
          <a:xfrm>
            <a:off x="9375330" y="3076175"/>
            <a:ext cx="714678" cy="714678"/>
          </a:xfrm>
          <a:custGeom>
            <a:avLst/>
            <a:gdLst/>
            <a:ahLst/>
            <a:cxnLst/>
            <a:rect l="l" t="t" r="r" b="b"/>
            <a:pathLst>
              <a:path w="714678" h="714678">
                <a:moveTo>
                  <a:pt x="0" y="0"/>
                </a:moveTo>
                <a:lnTo>
                  <a:pt x="714678" y="0"/>
                </a:lnTo>
                <a:lnTo>
                  <a:pt x="714678" y="714679"/>
                </a:lnTo>
                <a:lnTo>
                  <a:pt x="0" y="7146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16" name="Freeform 16"/>
          <p:cNvSpPr/>
          <p:nvPr/>
        </p:nvSpPr>
        <p:spPr>
          <a:xfrm>
            <a:off x="9375330" y="1473711"/>
            <a:ext cx="714678" cy="714678"/>
          </a:xfrm>
          <a:custGeom>
            <a:avLst/>
            <a:gdLst/>
            <a:ahLst/>
            <a:cxnLst/>
            <a:rect l="l" t="t" r="r" b="b"/>
            <a:pathLst>
              <a:path w="714678" h="714678">
                <a:moveTo>
                  <a:pt x="0" y="0"/>
                </a:moveTo>
                <a:lnTo>
                  <a:pt x="714678" y="0"/>
                </a:lnTo>
                <a:lnTo>
                  <a:pt x="714678" y="714678"/>
                </a:lnTo>
                <a:lnTo>
                  <a:pt x="0" y="714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17" name="TextBox 17"/>
          <p:cNvSpPr txBox="1"/>
          <p:nvPr/>
        </p:nvSpPr>
        <p:spPr>
          <a:xfrm>
            <a:off x="1000753" y="541531"/>
            <a:ext cx="7238222" cy="2827763"/>
          </a:xfrm>
          <a:prstGeom prst="rect">
            <a:avLst/>
          </a:prstGeom>
        </p:spPr>
        <p:txBody>
          <a:bodyPr lIns="0" tIns="0" rIns="0" bIns="0" rtlCol="0" anchor="t">
            <a:spAutoFit/>
          </a:bodyPr>
          <a:lstStyle/>
          <a:p>
            <a:pPr algn="l">
              <a:lnSpc>
                <a:spcPts val="7400"/>
              </a:lnSpc>
            </a:pPr>
            <a:r>
              <a:rPr lang="en-US" sz="6167">
                <a:solidFill>
                  <a:srgbClr val="FFFFFF"/>
                </a:solidFill>
                <a:latin typeface="Kollektif"/>
              </a:rPr>
              <a:t>Therapeutic Alliance Assessment</a:t>
            </a:r>
          </a:p>
          <a:p>
            <a:pPr algn="l">
              <a:lnSpc>
                <a:spcPts val="7400"/>
              </a:lnSpc>
            </a:pPr>
            <a:r>
              <a:rPr lang="en-US" sz="6167">
                <a:solidFill>
                  <a:srgbClr val="FFFFFF"/>
                </a:solidFill>
                <a:latin typeface="Kollektif"/>
              </a:rPr>
              <a:t>(BR-WAI)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TextBox 2"/>
          <p:cNvSpPr txBox="1"/>
          <p:nvPr/>
        </p:nvSpPr>
        <p:spPr>
          <a:xfrm>
            <a:off x="2828499" y="2904777"/>
            <a:ext cx="14950108" cy="4899295"/>
          </a:xfrm>
          <a:prstGeom prst="rect">
            <a:avLst/>
          </a:prstGeom>
        </p:spPr>
        <p:txBody>
          <a:bodyPr lIns="0" tIns="0" rIns="0" bIns="0" rtlCol="0" anchor="t">
            <a:spAutoFit/>
          </a:bodyPr>
          <a:lstStyle/>
          <a:p>
            <a:pPr marL="1074907" lvl="1" indent="-537453" algn="l">
              <a:lnSpc>
                <a:spcPts val="6472"/>
              </a:lnSpc>
              <a:buFont typeface="Arial"/>
              <a:buChar char="•"/>
            </a:pPr>
            <a:r>
              <a:rPr lang="en-US" sz="4978">
                <a:solidFill>
                  <a:srgbClr val="FFFFFF"/>
                </a:solidFill>
                <a:latin typeface="TT Commons Pro"/>
              </a:rPr>
              <a:t>Comprehensive Measurement Based Care (MBC) platform tailored for mental health professionals and clients.</a:t>
            </a:r>
          </a:p>
          <a:p>
            <a:pPr marL="1074907" lvl="1" indent="-537453" algn="l">
              <a:lnSpc>
                <a:spcPts val="6472"/>
              </a:lnSpc>
              <a:buFont typeface="Arial"/>
              <a:buChar char="•"/>
            </a:pPr>
            <a:r>
              <a:rPr lang="en-US" sz="4978">
                <a:solidFill>
                  <a:srgbClr val="FFFFFF"/>
                </a:solidFill>
                <a:latin typeface="TT Commons Pro"/>
              </a:rPr>
              <a:t>Measurement-Based Care involves tracking client progress throughout treatment, using consistent Patient-Reported Outcome Measures (PROMS).</a:t>
            </a:r>
          </a:p>
        </p:txBody>
      </p:sp>
      <p:sp>
        <p:nvSpPr>
          <p:cNvPr id="3" name="TextBox 3"/>
          <p:cNvSpPr txBox="1"/>
          <p:nvPr/>
        </p:nvSpPr>
        <p:spPr>
          <a:xfrm>
            <a:off x="3137045" y="1019175"/>
            <a:ext cx="14333017" cy="1419225"/>
          </a:xfrm>
          <a:prstGeom prst="rect">
            <a:avLst/>
          </a:prstGeom>
        </p:spPr>
        <p:txBody>
          <a:bodyPr lIns="0" tIns="0" rIns="0" bIns="0" rtlCol="0" anchor="t">
            <a:spAutoFit/>
          </a:bodyPr>
          <a:lstStyle/>
          <a:p>
            <a:pPr algn="l">
              <a:lnSpc>
                <a:spcPts val="11160"/>
              </a:lnSpc>
            </a:pPr>
            <a:r>
              <a:rPr lang="en-US" sz="9300">
                <a:solidFill>
                  <a:srgbClr val="FFFFFF"/>
                </a:solidFill>
                <a:latin typeface="Kollektif"/>
              </a:rPr>
              <a:t>GreenSpace Mental Health</a:t>
            </a:r>
          </a:p>
        </p:txBody>
      </p:sp>
      <p:sp>
        <p:nvSpPr>
          <p:cNvPr id="4" name="Freeform 4"/>
          <p:cNvSpPr/>
          <p:nvPr/>
        </p:nvSpPr>
        <p:spPr>
          <a:xfrm>
            <a:off x="0" y="0"/>
            <a:ext cx="2256844" cy="10287000"/>
          </a:xfrm>
          <a:custGeom>
            <a:avLst/>
            <a:gdLst/>
            <a:ahLst/>
            <a:cxnLst/>
            <a:rect l="l" t="t" r="r" b="b"/>
            <a:pathLst>
              <a:path w="2256844" h="10287000">
                <a:moveTo>
                  <a:pt x="0" y="0"/>
                </a:moveTo>
                <a:lnTo>
                  <a:pt x="2256844" y="0"/>
                </a:lnTo>
                <a:lnTo>
                  <a:pt x="2256844" y="10287000"/>
                </a:lnTo>
                <a:lnTo>
                  <a:pt x="0" y="10287000"/>
                </a:lnTo>
                <a:lnTo>
                  <a:pt x="0" y="0"/>
                </a:lnTo>
                <a:close/>
              </a:path>
            </a:pathLst>
          </a:custGeom>
          <a:blipFill>
            <a:blip r:embed="rId2"/>
            <a:stretch>
              <a:fillRect l="-318848" r="-264872"/>
            </a:stretch>
          </a:blipFill>
        </p:spPr>
        <p:txBody>
          <a:bodyPr/>
          <a:lstStyle/>
          <a:p>
            <a:endParaRPr lang="en-TW"/>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2305835" y="1550284"/>
            <a:ext cx="13676331" cy="7560507"/>
          </a:xfrm>
          <a:custGeom>
            <a:avLst/>
            <a:gdLst/>
            <a:ahLst/>
            <a:cxnLst/>
            <a:rect l="l" t="t" r="r" b="b"/>
            <a:pathLst>
              <a:path w="13676331" h="7560507">
                <a:moveTo>
                  <a:pt x="0" y="0"/>
                </a:moveTo>
                <a:lnTo>
                  <a:pt x="13676330" y="0"/>
                </a:lnTo>
                <a:lnTo>
                  <a:pt x="13676330" y="7560507"/>
                </a:lnTo>
                <a:lnTo>
                  <a:pt x="0" y="7560507"/>
                </a:lnTo>
                <a:lnTo>
                  <a:pt x="0" y="0"/>
                </a:lnTo>
                <a:close/>
              </a:path>
            </a:pathLst>
          </a:custGeom>
          <a:blipFill>
            <a:blip r:embed="rId2"/>
            <a:stretch>
              <a:fillRect/>
            </a:stretch>
          </a:blipFill>
        </p:spPr>
        <p:txBody>
          <a:bodyPr/>
          <a:lstStyle/>
          <a:p>
            <a:endParaRPr lang="en-TW"/>
          </a:p>
        </p:txBody>
      </p:sp>
      <p:grpSp>
        <p:nvGrpSpPr>
          <p:cNvPr id="3" name="Group 3"/>
          <p:cNvGrpSpPr/>
          <p:nvPr/>
        </p:nvGrpSpPr>
        <p:grpSpPr>
          <a:xfrm>
            <a:off x="2785708" y="7623861"/>
            <a:ext cx="7545670" cy="868405"/>
            <a:chOff x="0" y="0"/>
            <a:chExt cx="1987337" cy="228716"/>
          </a:xfrm>
        </p:grpSpPr>
        <p:sp>
          <p:nvSpPr>
            <p:cNvPr id="4" name="Freeform 4"/>
            <p:cNvSpPr/>
            <p:nvPr/>
          </p:nvSpPr>
          <p:spPr>
            <a:xfrm>
              <a:off x="0" y="0"/>
              <a:ext cx="1987337" cy="228716"/>
            </a:xfrm>
            <a:custGeom>
              <a:avLst/>
              <a:gdLst/>
              <a:ahLst/>
              <a:cxnLst/>
              <a:rect l="l" t="t" r="r" b="b"/>
              <a:pathLst>
                <a:path w="1987337" h="228716">
                  <a:moveTo>
                    <a:pt x="52326" y="0"/>
                  </a:moveTo>
                  <a:lnTo>
                    <a:pt x="1935011" y="0"/>
                  </a:lnTo>
                  <a:cubicBezTo>
                    <a:pt x="1963910" y="0"/>
                    <a:pt x="1987337" y="23427"/>
                    <a:pt x="1987337" y="52326"/>
                  </a:cubicBezTo>
                  <a:lnTo>
                    <a:pt x="1987337" y="176389"/>
                  </a:lnTo>
                  <a:cubicBezTo>
                    <a:pt x="1987337" y="190267"/>
                    <a:pt x="1981824" y="203577"/>
                    <a:pt x="1972011" y="213390"/>
                  </a:cubicBezTo>
                  <a:cubicBezTo>
                    <a:pt x="1962198" y="223203"/>
                    <a:pt x="1948888" y="228716"/>
                    <a:pt x="1935011" y="228716"/>
                  </a:cubicBezTo>
                  <a:lnTo>
                    <a:pt x="52326" y="228716"/>
                  </a:lnTo>
                  <a:cubicBezTo>
                    <a:pt x="23427" y="228716"/>
                    <a:pt x="0" y="205288"/>
                    <a:pt x="0" y="176389"/>
                  </a:cubicBezTo>
                  <a:lnTo>
                    <a:pt x="0" y="52326"/>
                  </a:lnTo>
                  <a:cubicBezTo>
                    <a:pt x="0" y="23427"/>
                    <a:pt x="23427" y="0"/>
                    <a:pt x="52326" y="0"/>
                  </a:cubicBezTo>
                  <a:close/>
                </a:path>
              </a:pathLst>
            </a:custGeom>
            <a:solidFill>
              <a:srgbClr val="000000">
                <a:alpha val="0"/>
              </a:srgbClr>
            </a:solidFill>
            <a:ln w="38100" cap="rnd">
              <a:solidFill>
                <a:srgbClr val="FF3131"/>
              </a:solidFill>
              <a:prstDash val="solid"/>
              <a:round/>
            </a:ln>
          </p:spPr>
          <p:txBody>
            <a:bodyPr/>
            <a:lstStyle/>
            <a:p>
              <a:endParaRPr lang="en-TW"/>
            </a:p>
          </p:txBody>
        </p:sp>
        <p:sp>
          <p:nvSpPr>
            <p:cNvPr id="5" name="TextBox 5"/>
            <p:cNvSpPr txBox="1"/>
            <p:nvPr/>
          </p:nvSpPr>
          <p:spPr>
            <a:xfrm>
              <a:off x="0" y="-47625"/>
              <a:ext cx="1987337" cy="276341"/>
            </a:xfrm>
            <a:prstGeom prst="rect">
              <a:avLst/>
            </a:prstGeom>
          </p:spPr>
          <p:txBody>
            <a:bodyPr lIns="50800" tIns="50800" rIns="50800" bIns="50800" rtlCol="0" anchor="ctr"/>
            <a:lstStyle/>
            <a:p>
              <a:pPr algn="ctr">
                <a:lnSpc>
                  <a:spcPts val="3499"/>
                </a:lnSpc>
              </a:pPr>
              <a:endParaRPr/>
            </a:p>
          </p:txBody>
        </p:sp>
      </p:grpSp>
      <p:sp>
        <p:nvSpPr>
          <p:cNvPr id="6" name="TextBox 6"/>
          <p:cNvSpPr txBox="1"/>
          <p:nvPr/>
        </p:nvSpPr>
        <p:spPr>
          <a:xfrm>
            <a:off x="7458596" y="-171450"/>
            <a:ext cx="3370808" cy="1566544"/>
          </a:xfrm>
          <a:prstGeom prst="rect">
            <a:avLst/>
          </a:prstGeom>
        </p:spPr>
        <p:txBody>
          <a:bodyPr lIns="0" tIns="0" rIns="0" bIns="0" rtlCol="0" anchor="t">
            <a:spAutoFit/>
          </a:bodyPr>
          <a:lstStyle/>
          <a:p>
            <a:pPr algn="ctr">
              <a:lnSpc>
                <a:spcPts val="12880"/>
              </a:lnSpc>
            </a:pPr>
            <a:r>
              <a:rPr lang="en-US" sz="9200">
                <a:solidFill>
                  <a:srgbClr val="FFFFFF"/>
                </a:solidFill>
                <a:latin typeface="Noto Sans T Chinese Bold"/>
              </a:rPr>
              <a:t>Demo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222D"/>
        </a:solidFill>
        <a:effectLst/>
      </p:bgPr>
    </p:bg>
    <p:spTree>
      <p:nvGrpSpPr>
        <p:cNvPr id="1" name=""/>
        <p:cNvGrpSpPr/>
        <p:nvPr/>
      </p:nvGrpSpPr>
      <p:grpSpPr>
        <a:xfrm>
          <a:off x="0" y="0"/>
          <a:ext cx="0" cy="0"/>
          <a:chOff x="0" y="0"/>
          <a:chExt cx="0" cy="0"/>
        </a:xfrm>
      </p:grpSpPr>
      <p:sp>
        <p:nvSpPr>
          <p:cNvPr id="2" name="Freeform 2"/>
          <p:cNvSpPr/>
          <p:nvPr/>
        </p:nvSpPr>
        <p:spPr>
          <a:xfrm>
            <a:off x="3129434" y="1557850"/>
            <a:ext cx="13397576" cy="8050768"/>
          </a:xfrm>
          <a:custGeom>
            <a:avLst/>
            <a:gdLst/>
            <a:ahLst/>
            <a:cxnLst/>
            <a:rect l="l" t="t" r="r" b="b"/>
            <a:pathLst>
              <a:path w="13397576" h="8050768">
                <a:moveTo>
                  <a:pt x="0" y="0"/>
                </a:moveTo>
                <a:lnTo>
                  <a:pt x="13397576" y="0"/>
                </a:lnTo>
                <a:lnTo>
                  <a:pt x="13397576" y="8050768"/>
                </a:lnTo>
                <a:lnTo>
                  <a:pt x="0" y="8050768"/>
                </a:lnTo>
                <a:lnTo>
                  <a:pt x="0" y="0"/>
                </a:lnTo>
                <a:close/>
              </a:path>
            </a:pathLst>
          </a:custGeom>
          <a:blipFill>
            <a:blip r:embed="rId2"/>
            <a:stretch>
              <a:fillRect r="-2387"/>
            </a:stretch>
          </a:blipFill>
        </p:spPr>
        <p:txBody>
          <a:bodyPr/>
          <a:lstStyle/>
          <a:p>
            <a:endParaRPr lang="en-TW"/>
          </a:p>
        </p:txBody>
      </p:sp>
      <p:sp>
        <p:nvSpPr>
          <p:cNvPr id="3" name="TextBox 3"/>
          <p:cNvSpPr txBox="1"/>
          <p:nvPr/>
        </p:nvSpPr>
        <p:spPr>
          <a:xfrm>
            <a:off x="7458596" y="-171450"/>
            <a:ext cx="3370808" cy="1566544"/>
          </a:xfrm>
          <a:prstGeom prst="rect">
            <a:avLst/>
          </a:prstGeom>
        </p:spPr>
        <p:txBody>
          <a:bodyPr lIns="0" tIns="0" rIns="0" bIns="0" rtlCol="0" anchor="t">
            <a:spAutoFit/>
          </a:bodyPr>
          <a:lstStyle/>
          <a:p>
            <a:pPr algn="ctr">
              <a:lnSpc>
                <a:spcPts val="12880"/>
              </a:lnSpc>
            </a:pPr>
            <a:r>
              <a:rPr lang="en-US" sz="9200">
                <a:solidFill>
                  <a:srgbClr val="FEFEFE"/>
                </a:solidFill>
                <a:latin typeface="Noto Sans T Chinese Bold"/>
              </a:rPr>
              <a:t>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2808</Words>
  <Application>Microsoft Macintosh PowerPoint</Application>
  <PresentationFormat>Custom</PresentationFormat>
  <Paragraphs>365</Paragraphs>
  <Slides>30</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WenQuanYi Bold</vt:lpstr>
      <vt:lpstr>TT Commons Pro Italics</vt:lpstr>
      <vt:lpstr>Kollektif</vt:lpstr>
      <vt:lpstr>Calibri</vt:lpstr>
      <vt:lpstr>Canva Sans Bold</vt:lpstr>
      <vt:lpstr>Canva Sans</vt:lpstr>
      <vt:lpstr>Open Sans Bold</vt:lpstr>
      <vt:lpstr>Noto Sans T Chinese Bold</vt:lpstr>
      <vt:lpstr>WenQuanYi</vt:lpstr>
      <vt:lpstr>Arial</vt:lpstr>
      <vt:lpstr>TT Commons Pro Bold</vt:lpstr>
      <vt:lpstr>Kollektif Bold</vt:lpstr>
      <vt:lpstr>TT Commons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dc:title>
  <cp:lastModifiedBy>Erin Chen</cp:lastModifiedBy>
  <cp:revision>2</cp:revision>
  <dcterms:created xsi:type="dcterms:W3CDTF">2006-08-16T00:00:00Z</dcterms:created>
  <dcterms:modified xsi:type="dcterms:W3CDTF">2024-05-27T21:34:05Z</dcterms:modified>
  <dc:identifier>DAGGSUBnZkU</dc:identifier>
</cp:coreProperties>
</file>